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8" r:id="rId3"/>
    <p:sldId id="259" r:id="rId4"/>
    <p:sldId id="320" r:id="rId5"/>
    <p:sldId id="260" r:id="rId6"/>
    <p:sldId id="317" r:id="rId7"/>
    <p:sldId id="277" r:id="rId8"/>
    <p:sldId id="348" r:id="rId9"/>
    <p:sldId id="313" r:id="rId10"/>
    <p:sldId id="352" r:id="rId11"/>
    <p:sldId id="353" r:id="rId12"/>
    <p:sldId id="350" r:id="rId13"/>
    <p:sldId id="351" r:id="rId14"/>
    <p:sldId id="354" r:id="rId15"/>
    <p:sldId id="349" r:id="rId16"/>
    <p:sldId id="312" r:id="rId17"/>
    <p:sldId id="295" r:id="rId18"/>
    <p:sldId id="278" r:id="rId19"/>
    <p:sldId id="342" r:id="rId20"/>
    <p:sldId id="288" r:id="rId21"/>
    <p:sldId id="345" r:id="rId22"/>
    <p:sldId id="344" r:id="rId23"/>
    <p:sldId id="343" r:id="rId24"/>
    <p:sldId id="341" r:id="rId25"/>
    <p:sldId id="291" r:id="rId26"/>
    <p:sldId id="292" r:id="rId27"/>
    <p:sldId id="346" r:id="rId28"/>
    <p:sldId id="347" r:id="rId29"/>
    <p:sldId id="294" r:id="rId30"/>
    <p:sldId id="293" r:id="rId31"/>
    <p:sldId id="321" r:id="rId32"/>
    <p:sldId id="337" r:id="rId33"/>
  </p:sldIdLst>
  <p:sldSz cx="9144000" cy="5143500" type="screen16x9"/>
  <p:notesSz cx="6858000" cy="9144000"/>
  <p:embeddedFontLs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9"/>
    <p:restoredTop sz="83810"/>
  </p:normalViewPr>
  <p:slideViewPr>
    <p:cSldViewPr snapToGrid="0" snapToObjects="1">
      <p:cViewPr varScale="1">
        <p:scale>
          <a:sx n="142" d="100"/>
          <a:sy n="142" d="100"/>
        </p:scale>
        <p:origin x="13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ducation.launchcode.org/liftoff/articles/technical-resu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tackoverflow.com/help/licens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e47735ed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e47735ed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it? It’s a document that provides a legal guidance for the use and distribution of software this means the </a:t>
            </a:r>
            <a:r>
              <a:rPr lang="en-US" sz="1100" b="0" i="0" u="none" strike="noStrike" cap="none" dirty="0">
                <a:solidFill>
                  <a:srgbClr val="000000"/>
                </a:solidFill>
                <a:effectLst/>
                <a:latin typeface="Arial"/>
                <a:ea typeface="Arial"/>
                <a:cs typeface="Arial"/>
                <a:sym typeface="Arial"/>
              </a:rPr>
              <a:t>rights of the developer (us) and user of a piece of software(end users)</a:t>
            </a:r>
            <a:endParaRPr lang="en-US" dirty="0"/>
          </a:p>
          <a:p>
            <a:endParaRPr lang="en-US" dirty="0"/>
          </a:p>
          <a:p>
            <a:r>
              <a:rPr lang="en-US" dirty="0"/>
              <a:t>Why is it important? It give developers…… </a:t>
            </a:r>
            <a:r>
              <a:rPr lang="en-US" sz="1100" b="0" i="0" u="none" strike="noStrike" cap="none" dirty="0">
                <a:solidFill>
                  <a:srgbClr val="000000"/>
                </a:solidFill>
                <a:effectLst/>
                <a:latin typeface="Arial"/>
                <a:ea typeface="Arial"/>
                <a:cs typeface="Arial"/>
                <a:sym typeface="Arial"/>
              </a:rPr>
              <a:t>It defines how the software can be used and how it will be paid for.</a:t>
            </a:r>
            <a:endParaRPr lang="en-US" dirty="0"/>
          </a:p>
          <a:p>
            <a:endParaRPr lang="en-US" dirty="0"/>
          </a:p>
        </p:txBody>
      </p:sp>
    </p:spTree>
    <p:extLst>
      <p:ext uri="{BB962C8B-B14F-4D97-AF65-F5344CB8AC3E}">
        <p14:creationId xmlns:p14="http://schemas.microsoft.com/office/powerpoint/2010/main" val="957812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u="sng" dirty="0"/>
              <a:t>intellectual property</a:t>
            </a:r>
            <a:r>
              <a:rPr lang="en-US" b="0" u="none" dirty="0"/>
              <a:t> are</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creations of the mind</a:t>
            </a:r>
            <a:r>
              <a:rPr lang="en-US" sz="1100" b="0" i="0" u="none" strike="noStrike" cap="none" dirty="0">
                <a:solidFill>
                  <a:srgbClr val="000000"/>
                </a:solidFill>
                <a:effectLst/>
                <a:latin typeface="Arial"/>
                <a:ea typeface="Arial"/>
                <a:cs typeface="Arial"/>
                <a:sym typeface="Arial"/>
              </a:rPr>
              <a:t>,</a:t>
            </a:r>
            <a:r>
              <a:rPr lang="en-US" dirty="0"/>
              <a:t> &amp; </a:t>
            </a:r>
            <a:r>
              <a:rPr lang="en-US" b="1" u="sng" dirty="0"/>
              <a:t>trade secrets</a:t>
            </a:r>
            <a:r>
              <a:rPr lang="en-US" b="1" u="none" dirty="0"/>
              <a:t> </a:t>
            </a:r>
            <a:r>
              <a:rPr lang="en-US" u="none" dirty="0"/>
              <a:t>are</a:t>
            </a:r>
            <a:r>
              <a:rPr lang="en-US" dirty="0"/>
              <a:t> </a:t>
            </a:r>
            <a:r>
              <a:rPr lang="en-US" sz="1100" b="0" i="0" u="none" strike="noStrike" cap="none" dirty="0">
                <a:solidFill>
                  <a:srgbClr val="000000"/>
                </a:solidFill>
                <a:effectLst/>
                <a:latin typeface="Arial"/>
                <a:ea typeface="Arial"/>
                <a:cs typeface="Arial"/>
                <a:sym typeface="Arial"/>
              </a:rPr>
              <a:t>type of intellectual property that companies use for their economic value they can be something like formulas, practices, processes, designs, instruments, patterns, or compilations of information</a:t>
            </a:r>
          </a:p>
          <a:p>
            <a:r>
              <a:rPr lang="en-US" sz="1100" b="0" i="0" u="none" strike="noStrike" cap="none" dirty="0">
                <a:solidFill>
                  <a:srgbClr val="000000"/>
                </a:solidFill>
                <a:effectLst/>
                <a:latin typeface="Arial"/>
                <a:cs typeface="Arial"/>
                <a:sym typeface="Arial"/>
              </a:rPr>
              <a:t>Limits how many downloads (for instance, </a:t>
            </a:r>
            <a:r>
              <a:rPr lang="en-US" sz="1100" b="0" i="0" u="none" strike="noStrike" cap="none" dirty="0">
                <a:solidFill>
                  <a:srgbClr val="000000"/>
                </a:solidFill>
                <a:effectLst/>
                <a:latin typeface="Arial"/>
                <a:ea typeface="Arial"/>
                <a:cs typeface="Arial"/>
                <a:sym typeface="Arial"/>
              </a:rPr>
              <a:t>license key or product key for a given software) </a:t>
            </a:r>
            <a:r>
              <a:rPr lang="en-US" sz="1100" b="0" i="0" u="none" strike="noStrike" cap="none" dirty="0">
                <a:solidFill>
                  <a:srgbClr val="000000"/>
                </a:solidFill>
                <a:effectLst/>
                <a:latin typeface="Arial"/>
                <a:cs typeface="Arial"/>
                <a:sym typeface="Arial"/>
              </a:rPr>
              <a:t>or uses of the code.</a:t>
            </a:r>
            <a:endParaRPr lang="en-US" dirty="0"/>
          </a:p>
        </p:txBody>
      </p:sp>
    </p:spTree>
    <p:extLst>
      <p:ext uri="{BB962C8B-B14F-4D97-AF65-F5344CB8AC3E}">
        <p14:creationId xmlns:p14="http://schemas.microsoft.com/office/powerpoint/2010/main" val="1312486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522564c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522564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948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522564c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522564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Public domain is available to the public pretty standard. Something to understand about this is that sometimes this type of code is not as well kept as other so might come with security concerns or lesser quality</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Proprietary – if you are working in the industry this is what you will see a lot of for instance you can grab all of Facebooks code or Cerner’s EHR code stuff like that.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Permissive – </a:t>
            </a:r>
            <a:r>
              <a:rPr lang="en-US" sz="1100" b="0" i="0" u="none" strike="noStrike" cap="none" dirty="0">
                <a:solidFill>
                  <a:srgbClr val="000000"/>
                </a:solidFill>
                <a:effectLst/>
                <a:latin typeface="Arial"/>
                <a:ea typeface="Arial"/>
                <a:cs typeface="Arial"/>
                <a:sym typeface="Arial"/>
              </a:rPr>
              <a:t>This type of license will establish some requirements for distribution or modification of the software. </a:t>
            </a:r>
            <a:r>
              <a:rPr lang="en-US" dirty="0"/>
              <a:t>When using code from this you have to preserve license notices, copyrights, or trademarks on anything you build from this.</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Apache – </a:t>
            </a:r>
            <a:r>
              <a:rPr lang="en-US" sz="1100" b="0" i="0" u="none" strike="noStrike" cap="none" dirty="0">
                <a:solidFill>
                  <a:srgbClr val="000000"/>
                </a:solidFill>
                <a:effectLst/>
                <a:latin typeface="Arial"/>
                <a:ea typeface="Arial"/>
                <a:cs typeface="Arial"/>
                <a:sym typeface="Arial"/>
              </a:rPr>
              <a:t>This permissive license contains a patent license from the contributors of the code.</a:t>
            </a:r>
            <a:endParaRPr lang="en-US" dirty="0"/>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MIT - </a:t>
            </a:r>
            <a:r>
              <a:rPr lang="en-US" sz="1100" b="0" i="0" u="none" strike="noStrike" cap="none" dirty="0">
                <a:solidFill>
                  <a:srgbClr val="000000"/>
                </a:solidFill>
                <a:effectLst/>
                <a:latin typeface="Arial"/>
                <a:ea typeface="Arial"/>
                <a:cs typeface="Arial"/>
                <a:sym typeface="Arial"/>
              </a:rPr>
              <a:t>Basically, you can do whatever you want as long as you include the original copyright and license notice in any copy of the software/source.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26618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522564c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522564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Lesser general public license - Think, “You can use me but link back to the source code if you do”. </a:t>
            </a:r>
          </a:p>
          <a:p>
            <a:pPr marL="171450" lvl="0" indent="-171450" algn="l" rtl="0">
              <a:spcBef>
                <a:spcPts val="0"/>
              </a:spcBef>
              <a:spcAft>
                <a:spcPts val="0"/>
              </a:spcAft>
              <a:buFont typeface="Arial" panose="020B0604020202020204" pitchFamily="34" charset="0"/>
              <a:buChar char="•"/>
            </a:pPr>
            <a:r>
              <a:rPr lang="en-US" dirty="0"/>
              <a:t>Copyleft – basically if you use it whatever you use it with has to also be copyleft.</a:t>
            </a:r>
          </a:p>
        </p:txBody>
      </p:sp>
    </p:spTree>
    <p:extLst>
      <p:ext uri="{BB962C8B-B14F-4D97-AF65-F5344CB8AC3E}">
        <p14:creationId xmlns:p14="http://schemas.microsoft.com/office/powerpoint/2010/main" val="2831683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522564c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522564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there is a lot……..</a:t>
            </a:r>
            <a:endParaRPr dirty="0"/>
          </a:p>
        </p:txBody>
      </p:sp>
    </p:spTree>
    <p:extLst>
      <p:ext uri="{BB962C8B-B14F-4D97-AF65-F5344CB8AC3E}">
        <p14:creationId xmlns:p14="http://schemas.microsoft.com/office/powerpoint/2010/main" val="763814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05663c49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05663c49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really tried to add all the memes to try and keep everyone engaged. I know lectures can be boring so with that said hopefully you like them. I’m going to pause to grab a drink and let you enjoy for a second. </a:t>
            </a:r>
          </a:p>
          <a:p>
            <a:r>
              <a:rPr lang="en-US" dirty="0"/>
              <a:t>Side note: I joke a lot about this light blub meme but it actually highlights some important points like </a:t>
            </a:r>
          </a:p>
          <a:p>
            <a:pPr lvl="1"/>
            <a:r>
              <a:rPr lang="en-US" dirty="0"/>
              <a:t>Phrasing, providing value to what you are doing. Right the “change light blub” doesn’t tell an employer much about the outcome or the result but the ZERO COST and SAFETY section does.</a:t>
            </a:r>
          </a:p>
          <a:p>
            <a:pPr lvl="1"/>
            <a:r>
              <a:rPr lang="en-US" dirty="0"/>
              <a:t>That being said I would probably rewrite the bottom of the meme to something like….. Mainly because it is to wordy and kind of repeats it’s self. </a:t>
            </a:r>
          </a:p>
        </p:txBody>
      </p:sp>
    </p:spTree>
    <p:extLst>
      <p:ext uri="{BB962C8B-B14F-4D97-AF65-F5344CB8AC3E}">
        <p14:creationId xmlns:p14="http://schemas.microsoft.com/office/powerpoint/2010/main" val="1718614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522564c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522564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Prep Work Example </a:t>
            </a:r>
            <a:r>
              <a:rPr lang="en" u="sng" dirty="0">
                <a:solidFill>
                  <a:schemeClr val="hlink"/>
                </a:solidFill>
                <a:hlinkClick r:id="rId3"/>
              </a:rPr>
              <a:t>https://education.launchcode.org/liftoff/articles/technical-resume/</a:t>
            </a:r>
            <a:r>
              <a:rPr lang="en" dirty="0"/>
              <a:t>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5663c49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5663c49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Think of how your read will see your resume! Where are they going to look first? – we are going to come back to this thought later…</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When creating a rough draft don’t worry about a page limit just get all the information you have in your head out there. You can come back later and edit your thoughts to spice it up and make it better later. **WISPHER** -- most of the time you will have over lap</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Lists should be in order of preference/competency of your personal self</a:t>
            </a:r>
          </a:p>
        </p:txBody>
      </p:sp>
    </p:spTree>
    <p:extLst>
      <p:ext uri="{BB962C8B-B14F-4D97-AF65-F5344CB8AC3E}">
        <p14:creationId xmlns:p14="http://schemas.microsoft.com/office/powerpoint/2010/main" val="179538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0573a85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0573a85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5663c49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5663c49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Think of how your read will see your resume! – we will come back to this thought</a:t>
            </a:r>
          </a:p>
          <a:p>
            <a:pPr marL="171450" lvl="0" indent="-171450" algn="l" rtl="0">
              <a:spcBef>
                <a:spcPts val="0"/>
              </a:spcBef>
              <a:spcAft>
                <a:spcPts val="0"/>
              </a:spcAft>
            </a:pPr>
            <a:r>
              <a:rPr lang="en-US" dirty="0"/>
              <a:t>Bullet points should strive to be informative remember the light blub meme</a:t>
            </a:r>
          </a:p>
          <a:p>
            <a:pPr marL="628650" lvl="1" indent="-171450" algn="l" rtl="0">
              <a:spcBef>
                <a:spcPts val="0"/>
              </a:spcBef>
              <a:spcAft>
                <a:spcPts val="0"/>
              </a:spcAft>
            </a:pPr>
            <a:r>
              <a:rPr lang="en-US" dirty="0"/>
              <a:t>1 &amp; 2 &amp; 3 Here we have an example is 1, 2, 3 better. Type in chat unmute whatever but provide your opinion ready….go</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Normally, Qualitative data is better than Qualitative….number, hard evidence, things that can tell the ”why what you did is important”</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Using a formula might help, google </a:t>
            </a:r>
            <a:r>
              <a:rPr lang="en-US" dirty="0" err="1"/>
              <a:t>recruitors</a:t>
            </a:r>
            <a:r>
              <a:rPr lang="en-US" dirty="0"/>
              <a:t> say X-Y-Z formula is great! </a:t>
            </a:r>
            <a:br>
              <a:rPr lang="en-US" dirty="0"/>
            </a:br>
            <a:r>
              <a:rPr lang="en-US" dirty="0"/>
              <a:t>https://</a:t>
            </a:r>
            <a:r>
              <a:rPr lang="en-US" dirty="0" err="1"/>
              <a:t>www.inc.com</a:t>
            </a:r>
            <a:r>
              <a:rPr lang="en-US" dirty="0"/>
              <a:t>/bill-murphy-</a:t>
            </a:r>
            <a:r>
              <a:rPr lang="en-US" dirty="0" err="1"/>
              <a:t>jr</a:t>
            </a:r>
            <a:r>
              <a:rPr lang="en-US" dirty="0"/>
              <a:t>/google-recruiters-say-these-5-resume-tips-including-x-y-z-formula-will-improve-your-odds-of-getting-hired-at-google.html#:~:text=Google%20describes%20this%20as%3A%20%22Accomplished,you%20had%20as%20a%20result.</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Another formulas like it is below “past tense action verb” + outcome + then connect it together by how you did it</a:t>
            </a:r>
          </a:p>
          <a:p>
            <a:pPr marL="628650" lvl="1" indent="-171450" algn="l" rtl="0">
              <a:spcBef>
                <a:spcPts val="0"/>
              </a:spcBef>
              <a:spcAft>
                <a:spcPts val="0"/>
              </a:spcAft>
            </a:pPr>
            <a:endParaRPr lang="en-US" dirty="0"/>
          </a:p>
        </p:txBody>
      </p:sp>
    </p:spTree>
    <p:extLst>
      <p:ext uri="{BB962C8B-B14F-4D97-AF65-F5344CB8AC3E}">
        <p14:creationId xmlns:p14="http://schemas.microsoft.com/office/powerpoint/2010/main" val="4083944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5663c49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5663c49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Think of how your read will see your resume! – we will come back to this thought</a:t>
            </a:r>
          </a:p>
          <a:p>
            <a:pPr marL="171450" lvl="0" indent="-171450" algn="l" rtl="0">
              <a:spcBef>
                <a:spcPts val="0"/>
              </a:spcBef>
              <a:spcAft>
                <a:spcPts val="0"/>
              </a:spcAft>
            </a:pPr>
            <a:r>
              <a:rPr lang="en-US" dirty="0"/>
              <a:t>Bullet points should strive to be informative remember the light blub meme</a:t>
            </a:r>
          </a:p>
          <a:p>
            <a:pPr marL="628650" lvl="1" indent="-171450" algn="l" rtl="0">
              <a:spcBef>
                <a:spcPts val="0"/>
              </a:spcBef>
              <a:spcAft>
                <a:spcPts val="0"/>
              </a:spcAft>
            </a:pPr>
            <a:r>
              <a:rPr lang="en-US" dirty="0"/>
              <a:t>1 &amp; 2Here we have an example is 1 or 2 better. Type in chat unmute whatever but provide your opinion ready….go</a:t>
            </a:r>
          </a:p>
          <a:p>
            <a:pPr marL="628650" lvl="1" indent="-171450" algn="l" rtl="0">
              <a:spcBef>
                <a:spcPts val="0"/>
              </a:spcBef>
              <a:spcAft>
                <a:spcPts val="0"/>
              </a:spcAft>
            </a:pPr>
            <a:r>
              <a:rPr lang="en-US" dirty="0"/>
              <a:t>Using a formula might help, google </a:t>
            </a:r>
            <a:r>
              <a:rPr lang="en-US" dirty="0" err="1"/>
              <a:t>recruitors</a:t>
            </a:r>
            <a:r>
              <a:rPr lang="en-US" dirty="0"/>
              <a:t> say X-Y-Z formula is great! </a:t>
            </a:r>
            <a:br>
              <a:rPr lang="en-US" dirty="0"/>
            </a:br>
            <a:r>
              <a:rPr lang="en-US" dirty="0"/>
              <a:t>https://</a:t>
            </a:r>
            <a:r>
              <a:rPr lang="en-US" dirty="0" err="1"/>
              <a:t>www.inc.com</a:t>
            </a:r>
            <a:r>
              <a:rPr lang="en-US" dirty="0"/>
              <a:t>/bill-murphy-</a:t>
            </a:r>
            <a:r>
              <a:rPr lang="en-US" dirty="0" err="1"/>
              <a:t>jr</a:t>
            </a:r>
            <a:r>
              <a:rPr lang="en-US" dirty="0"/>
              <a:t>/google-recruiters-say-these-5-resume-tips-including-x-y-z-formula-will-improve-your-odds-of-getting-hired-at-google.html#:~:text=Google%20describes%20this%20as%3A%20%22Accomplished,you%20had%20as%20a%20result.</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Normally, Qualitative data is better than Qualitative….number, hard evidence, things that can tell the ”why what you did is important”</a:t>
            </a:r>
          </a:p>
          <a:p>
            <a:pPr marL="628650" lvl="1" indent="-171450" algn="l" rtl="0">
              <a:spcBef>
                <a:spcPts val="0"/>
              </a:spcBef>
              <a:spcAft>
                <a:spcPts val="0"/>
              </a:spcAft>
            </a:pPr>
            <a:endParaRPr lang="en-US" dirty="0"/>
          </a:p>
        </p:txBody>
      </p:sp>
    </p:spTree>
    <p:extLst>
      <p:ext uri="{BB962C8B-B14F-4D97-AF65-F5344CB8AC3E}">
        <p14:creationId xmlns:p14="http://schemas.microsoft.com/office/powerpoint/2010/main" val="1778262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5663c49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5663c49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err="1"/>
              <a:t>Grammer</a:t>
            </a:r>
            <a:r>
              <a:rPr lang="en-US" dirty="0"/>
              <a:t> checkers they don’t catch everything but they help a lot! The one I linked help me throughout school and it is the first result if you google grammar checkers. I personally use, </a:t>
            </a:r>
            <a:r>
              <a:rPr lang="en-US" dirty="0" err="1"/>
              <a:t>Grammerly</a:t>
            </a:r>
            <a:r>
              <a:rPr lang="en-US" dirty="0"/>
              <a:t> in my day to day (web browser extension) that helps me a lot. Google them you will find more </a:t>
            </a:r>
          </a:p>
          <a:p>
            <a:pPr marL="171450" lvl="0" indent="-171450" algn="l" rtl="0">
              <a:spcBef>
                <a:spcPts val="0"/>
              </a:spcBef>
              <a:spcAft>
                <a:spcPts val="0"/>
              </a:spcAft>
            </a:pPr>
            <a:r>
              <a:rPr lang="en-US" dirty="0"/>
              <a:t>Peers – Help each other out! When you get into the industry you are not going to be working in silos…..so don’t work in silos here. NOTE: sometimes you will work in silos in the industry but it’s because you need to really learn something before bring it back to the team.</a:t>
            </a:r>
          </a:p>
          <a:p>
            <a:pPr marL="171450" lvl="0" indent="-171450" algn="l" rtl="0">
              <a:spcBef>
                <a:spcPts val="0"/>
              </a:spcBef>
              <a:spcAft>
                <a:spcPts val="0"/>
              </a:spcAft>
            </a:pPr>
            <a:r>
              <a:rPr lang="en-US" dirty="0"/>
              <a:t>Mentors that is what they are here for most of them went through this or have jobs in tech trust them they know what they are doing.</a:t>
            </a:r>
          </a:p>
          <a:p>
            <a:pPr marL="171450" lvl="0" indent="-171450" algn="l" rtl="0">
              <a:spcBef>
                <a:spcPts val="0"/>
              </a:spcBef>
              <a:spcAft>
                <a:spcPts val="0"/>
              </a:spcAft>
            </a:pPr>
            <a:r>
              <a:rPr lang="en-US" dirty="0"/>
              <a:t>John or myself – if you want feedback John and I will be happy to help out</a:t>
            </a:r>
          </a:p>
        </p:txBody>
      </p:sp>
    </p:spTree>
    <p:extLst>
      <p:ext uri="{BB962C8B-B14F-4D97-AF65-F5344CB8AC3E}">
        <p14:creationId xmlns:p14="http://schemas.microsoft.com/office/powerpoint/2010/main" val="2573130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05663c49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05663c49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do you think the average time a recruiter spends on a resume? …..5-10 seconds. Don’t freak out, Hiring managers and other interviewers, will spend more time looking at it to prepare questions I’m sure. The 5-10 seconds a recruiter sees the resume is important but they will get more information for a phone call with you than they will your resume. They are simply using that time to weed out things that their computer system might not have.</a:t>
            </a:r>
          </a:p>
          <a:p>
            <a:pPr marL="0" lvl="0" indent="0" algn="l" rtl="0">
              <a:spcBef>
                <a:spcPts val="0"/>
              </a:spcBef>
              <a:spcAft>
                <a:spcPts val="0"/>
              </a:spcAft>
              <a:buNone/>
            </a:pPr>
            <a:r>
              <a:rPr lang="en-US" dirty="0"/>
              <a:t>These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Going back to thinking of how your read will see your resume! – the photo in the middle is a heat map of readers scan your resume. Think about what you want their eyes attracted to.</a:t>
            </a:r>
          </a:p>
        </p:txBody>
      </p:sp>
    </p:spTree>
    <p:extLst>
      <p:ext uri="{BB962C8B-B14F-4D97-AF65-F5344CB8AC3E}">
        <p14:creationId xmlns:p14="http://schemas.microsoft.com/office/powerpoint/2010/main" val="3856392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05663c49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Advocate for personal branding</a:t>
            </a:r>
            <a:endParaRPr/>
          </a:p>
          <a:p>
            <a:pPr marL="457200" lvl="0" indent="-298450" algn="l" rtl="0">
              <a:spcBef>
                <a:spcPts val="0"/>
              </a:spcBef>
              <a:spcAft>
                <a:spcPts val="0"/>
              </a:spcAft>
              <a:buSzPts val="1100"/>
              <a:buChar char="●"/>
            </a:pPr>
            <a:r>
              <a:rPr lang="en"/>
              <a:t>Build networks, know what’s hot, get new jobs, never settle</a:t>
            </a:r>
            <a:endParaRPr/>
          </a:p>
        </p:txBody>
      </p:sp>
    </p:spTree>
    <p:extLst>
      <p:ext uri="{BB962C8B-B14F-4D97-AF65-F5344CB8AC3E}">
        <p14:creationId xmlns:p14="http://schemas.microsoft.com/office/powerpoint/2010/main" val="887011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0573a858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0573a85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0573a858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0573a858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Kind of you programming portfolio until you get more time in the industry since you will be doing a lot of work on your companies specific intranet.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0573a858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0573a858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0573a858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0573a858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How do I keep up (know what to know)?</a:t>
            </a:r>
            <a:endParaRPr/>
          </a:p>
          <a:p>
            <a:pPr marL="457200" lvl="0" indent="-298450" algn="l" rtl="0">
              <a:spcBef>
                <a:spcPts val="0"/>
              </a:spcBef>
              <a:spcAft>
                <a:spcPts val="0"/>
              </a:spcAft>
              <a:buSzPts val="1100"/>
              <a:buChar char="●"/>
            </a:pPr>
            <a:r>
              <a:rPr lang="en"/>
              <a:t>Networking!? Business cards!</a:t>
            </a:r>
            <a:endParaRPr/>
          </a:p>
          <a:p>
            <a:pPr marL="457200" lvl="0" indent="-298450" algn="l" rtl="0">
              <a:spcBef>
                <a:spcPts val="0"/>
              </a:spcBef>
              <a:spcAft>
                <a:spcPts val="0"/>
              </a:spcAft>
              <a:buSzPts val="1100"/>
              <a:buChar char="●"/>
            </a:pPr>
            <a:r>
              <a:rPr lang="en"/>
              <a:t>Make connections, ask questions, find what excites you, it’s a big world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hand-drawn wireframes that you have photographed using your smartphone or they can be PDF or image exports. Add them in your README or add them in another markdown file, something like, </a:t>
            </a:r>
            <a:r>
              <a:rPr lang="en-US" sz="1100" b="0" i="0" u="none" strike="noStrike" cap="none" dirty="0" err="1">
                <a:solidFill>
                  <a:srgbClr val="000000"/>
                </a:solidFill>
                <a:effectLst/>
                <a:latin typeface="Arial"/>
                <a:ea typeface="Arial"/>
                <a:cs typeface="Arial"/>
                <a:sym typeface="Arial"/>
              </a:rPr>
              <a:t>wireframe.md</a:t>
            </a:r>
            <a:r>
              <a:rPr lang="en-US" sz="1100" b="0" i="0" u="none" strike="noStrike" cap="none" dirty="0">
                <a:solidFill>
                  <a:srgbClr val="000000"/>
                </a:solidFill>
                <a:effectLst/>
                <a:latin typeface="Arial"/>
                <a:ea typeface="Arial"/>
                <a:cs typeface="Arial"/>
                <a:sym typeface="Arial"/>
              </a:rPr>
              <a:t> and link it to your main readme</a:t>
            </a:r>
            <a:endParaRPr lang="en-US" dirty="0"/>
          </a:p>
        </p:txBody>
      </p:sp>
    </p:spTree>
    <p:extLst>
      <p:ext uri="{BB962C8B-B14F-4D97-AF65-F5344CB8AC3E}">
        <p14:creationId xmlns:p14="http://schemas.microsoft.com/office/powerpoint/2010/main" val="301186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ee46128e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ee46128e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0573a85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0573a85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recently went to the nation civil rights museum in Memphis and heard this quote. I really liked it so here you go. We all might not be doing great things yet but the things we can do we can do to the best of our ability to make sure they are great!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with that – any questions </a:t>
            </a:r>
            <a:endParaRPr dirty="0"/>
          </a:p>
        </p:txBody>
      </p:sp>
    </p:spTree>
    <p:extLst>
      <p:ext uri="{BB962C8B-B14F-4D97-AF65-F5344CB8AC3E}">
        <p14:creationId xmlns:p14="http://schemas.microsoft.com/office/powerpoint/2010/main" val="1235092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e1a47a73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e1a47a73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869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e67ec1d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e67ec1d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ee46128e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ee46128e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Aggressive goals so we can provide as much direction as possible</a:t>
            </a:r>
            <a:endParaRPr dirty="0"/>
          </a:p>
          <a:p>
            <a:pPr marL="457200" lvl="0" indent="-298450" algn="l" rtl="0">
              <a:spcBef>
                <a:spcPts val="0"/>
              </a:spcBef>
              <a:spcAft>
                <a:spcPts val="0"/>
              </a:spcAft>
              <a:buSzPts val="1100"/>
              <a:buChar char="●"/>
            </a:pPr>
            <a:r>
              <a:rPr lang="en" dirty="0"/>
              <a:t>Weekly progress </a:t>
            </a:r>
            <a:endParaRPr dirty="0"/>
          </a:p>
          <a:p>
            <a:pPr marL="457200" lvl="0" indent="-298450" algn="l" rtl="0">
              <a:spcBef>
                <a:spcPts val="0"/>
              </a:spcBef>
              <a:spcAft>
                <a:spcPts val="0"/>
              </a:spcAft>
              <a:buSzPts val="1100"/>
              <a:buChar char="●"/>
            </a:pPr>
            <a:r>
              <a:rPr lang="en" dirty="0"/>
              <a:t>Something to review by Week 4</a:t>
            </a:r>
            <a:endParaRPr dirty="0"/>
          </a:p>
          <a:p>
            <a:pPr marL="457200" lvl="0" indent="-298450" algn="l" rtl="0">
              <a:spcBef>
                <a:spcPts val="0"/>
              </a:spcBef>
              <a:spcAft>
                <a:spcPts val="0"/>
              </a:spcAft>
              <a:buSzPts val="1100"/>
              <a:buChar char="●"/>
            </a:pPr>
            <a:r>
              <a:rPr lang="en" dirty="0"/>
              <a:t>Break week</a:t>
            </a:r>
          </a:p>
          <a:p>
            <a:pPr marL="457200" lvl="0" indent="-298450" algn="l" rtl="0">
              <a:spcBef>
                <a:spcPts val="0"/>
              </a:spcBef>
              <a:spcAft>
                <a:spcPts val="0"/>
              </a:spcAft>
              <a:buSzPts val="1100"/>
              <a:buChar char="●"/>
            </a:pPr>
            <a:r>
              <a:rPr lang="en" dirty="0"/>
              <a:t>THIS IS THE YOU ARE HERE SLIDE!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05663c49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NEED TO MAKE SOME EXAMPLES FOR THIS</a:t>
            </a:r>
          </a:p>
          <a:p>
            <a:pPr marL="914400" lvl="1" indent="-298450" algn="l" rtl="0">
              <a:spcBef>
                <a:spcPts val="0"/>
              </a:spcBef>
              <a:spcAft>
                <a:spcPts val="0"/>
              </a:spcAft>
              <a:buSzPts val="1100"/>
              <a:buChar char="●"/>
            </a:pPr>
            <a:r>
              <a:rPr lang="en-US" dirty="0"/>
              <a:t>S</a:t>
            </a:r>
            <a:r>
              <a:rPr lang="en" dirty="0" err="1"/>
              <a:t>hould</a:t>
            </a:r>
            <a:r>
              <a:rPr lang="en" dirty="0"/>
              <a:t> have 2 branches </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Before we dive into lecture we are going to cover GIT ….. </a:t>
            </a:r>
            <a:r>
              <a:rPr lang="en-US" dirty="0"/>
              <a:t>Y</a:t>
            </a:r>
            <a:r>
              <a:rPr lang="en" dirty="0" err="1"/>
              <a:t>eah</a:t>
            </a:r>
            <a:r>
              <a:rPr lang="en" dirty="0"/>
              <a:t> again…. </a:t>
            </a:r>
            <a:r>
              <a:rPr lang="en-US" dirty="0"/>
              <a:t>W</a:t>
            </a:r>
            <a:r>
              <a:rPr lang="en" dirty="0" err="1"/>
              <a:t>hy</a:t>
            </a:r>
            <a:r>
              <a:rPr lang="en" dirty="0"/>
              <a:t> because it part of our learning objectives ……. I promise </a:t>
            </a:r>
            <a:r>
              <a:rPr lang="en-US" dirty="0"/>
              <a:t>w</a:t>
            </a:r>
            <a:r>
              <a:rPr lang="en" dirty="0"/>
              <a:t>e are going to do it better this time!</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US" dirty="0"/>
              <a:t>W</a:t>
            </a:r>
            <a:r>
              <a:rPr lang="en" dirty="0"/>
              <a:t>e are going to cover again a normal git workflow – branching, PR, and merging into master.</a:t>
            </a:r>
          </a:p>
          <a:p>
            <a:pPr marL="457200" lvl="0" indent="-298450" algn="l" rtl="0">
              <a:spcBef>
                <a:spcPts val="0"/>
              </a:spcBef>
              <a:spcAft>
                <a:spcPts val="0"/>
              </a:spcAft>
              <a:buSzPts val="1100"/>
              <a:buChar char="●"/>
            </a:pPr>
            <a:r>
              <a:rPr lang="en" dirty="0"/>
              <a:t>We then are going to cover a harder git workflow – with rebasing (someone asked about it so blame them you’re getting a demo!)</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05663c49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We’ll discuss what your rights are when it comes to software licensing, how to choose a license, and how to get started contributing to open source projects.</a:t>
            </a:r>
          </a:p>
        </p:txBody>
      </p:sp>
    </p:spTree>
    <p:extLst>
      <p:ext uri="{BB962C8B-B14F-4D97-AF65-F5344CB8AC3E}">
        <p14:creationId xmlns:p14="http://schemas.microsoft.com/office/powerpoint/2010/main" val="405341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0522564c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522564c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Should I include a license?</a:t>
            </a:r>
          </a:p>
          <a:p>
            <a:pPr marL="457200" lvl="0" indent="-298450" algn="l" rtl="0">
              <a:spcBef>
                <a:spcPts val="0"/>
              </a:spcBef>
              <a:spcAft>
                <a:spcPts val="0"/>
              </a:spcAft>
              <a:buSzPts val="1100"/>
              <a:buChar char="●"/>
            </a:pPr>
            <a:r>
              <a:rPr lang="en" dirty="0"/>
              <a:t>….yeah that is why we are coving it </a:t>
            </a:r>
            <a:r>
              <a:rPr lang="en" dirty="0">
                <a:sym typeface="Wingdings" pitchFamily="2" charset="2"/>
              </a:rPr>
              <a:t></a:t>
            </a:r>
          </a:p>
          <a:p>
            <a:pPr marL="457200" lvl="0" indent="-298450" algn="l" rtl="0">
              <a:spcBef>
                <a:spcPts val="0"/>
              </a:spcBef>
              <a:spcAft>
                <a:spcPts val="0"/>
              </a:spcAft>
              <a:buSzPts val="1100"/>
              <a:buChar char="●"/>
            </a:pPr>
            <a:r>
              <a:rPr lang="en" dirty="0">
                <a:sym typeface="Wingdings" pitchFamily="2" charset="2"/>
              </a:rPr>
              <a:t>What license should I choose….?</a:t>
            </a:r>
            <a:endParaRPr lang="en" dirty="0"/>
          </a:p>
          <a:p>
            <a:pPr marL="457200" lvl="0" indent="-298450" algn="l" rtl="0">
              <a:spcBef>
                <a:spcPts val="0"/>
              </a:spcBef>
              <a:spcAft>
                <a:spcPts val="0"/>
              </a:spcAft>
              <a:buSzPts val="1100"/>
              <a:buChar char="●"/>
            </a:pPr>
            <a:r>
              <a:rPr lang="en" dirty="0"/>
              <a:t>The TL;DR version is this go to the website……..but you are in a course to learn so we are going to the the long version……your welcome :D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What If I don’t include a license?</a:t>
            </a:r>
          </a:p>
          <a:p>
            <a:pPr marL="457200" lvl="0" indent="-298450" algn="l" rtl="0">
              <a:spcBef>
                <a:spcPts val="0"/>
              </a:spcBef>
              <a:spcAft>
                <a:spcPts val="0"/>
              </a:spcAft>
              <a:buSzPts val="1100"/>
              <a:buChar char="●"/>
            </a:pPr>
            <a:r>
              <a:rPr lang="en-US" sz="1100" b="0" i="0" u="none" strike="noStrike" cap="none" dirty="0">
                <a:solidFill>
                  <a:srgbClr val="000000"/>
                </a:solidFill>
                <a:effectLst/>
                <a:latin typeface="Arial"/>
                <a:ea typeface="Arial"/>
                <a:cs typeface="Arial"/>
                <a:sym typeface="Arial"/>
              </a:rPr>
              <a:t>This means that no one can legally use, copy, distribute, or modify that software without explicit permission from the creator/author. This permission comes in the form of a license that grants the right to do so. Without that license, the baseline assumption is that you do not have permission to use the </a:t>
            </a:r>
            <a:r>
              <a:rPr lang="en-US" sz="1100" b="1" i="0" u="none" strike="noStrike" cap="none" dirty="0">
                <a:solidFill>
                  <a:srgbClr val="000000"/>
                </a:solidFill>
                <a:effectLst/>
                <a:latin typeface="Arial"/>
                <a:ea typeface="Arial"/>
                <a:cs typeface="Arial"/>
                <a:sym typeface="Arial"/>
              </a:rPr>
              <a:t>software.</a:t>
            </a:r>
          </a:p>
          <a:p>
            <a:pPr marL="457200" lvl="0" indent="-298450" algn="l" rtl="0">
              <a:spcBef>
                <a:spcPts val="0"/>
              </a:spcBef>
              <a:spcAft>
                <a:spcPts val="0"/>
              </a:spcAft>
              <a:buSzPts val="1100"/>
              <a:buChar char="●"/>
            </a:pPr>
            <a:r>
              <a:rPr lang="en-US" sz="1100" b="0" i="0" u="none" strike="noStrike" cap="none" dirty="0">
                <a:solidFill>
                  <a:srgbClr val="000000"/>
                </a:solidFill>
                <a:effectLst/>
                <a:latin typeface="Arial"/>
                <a:cs typeface="Arial"/>
                <a:sym typeface="Arial"/>
              </a:rPr>
              <a:t>What about code you copy and paste from stack overflow?</a:t>
            </a:r>
          </a:p>
          <a:p>
            <a:pPr marL="457200" lvl="0" indent="-298450" algn="l" rtl="0">
              <a:spcBef>
                <a:spcPts val="0"/>
              </a:spcBef>
              <a:spcAft>
                <a:spcPts val="0"/>
              </a:spcAft>
              <a:buSzPts val="1100"/>
              <a:buChar char="●"/>
            </a:pPr>
            <a:r>
              <a:rPr lang="en-US" dirty="0"/>
              <a:t>SO: Creative Commons - You really shouldn’t re-use :D </a:t>
            </a:r>
            <a:r>
              <a:rPr lang="en-US" u="sng" dirty="0">
                <a:solidFill>
                  <a:schemeClr val="hlink"/>
                </a:solidFill>
                <a:hlinkClick r:id="rId3"/>
              </a:rPr>
              <a:t>https://stackoverflow.com/help/licensing</a:t>
            </a:r>
            <a:r>
              <a:rPr lang="en-US" dirty="0"/>
              <a:t> </a:t>
            </a:r>
          </a:p>
          <a:p>
            <a:pPr marL="457200" lvl="0" indent="-298450" algn="l" rtl="0">
              <a:spcBef>
                <a:spcPts val="0"/>
              </a:spcBef>
              <a:spcAft>
                <a:spcPts val="0"/>
              </a:spcAft>
              <a:buSzPts val="1100"/>
              <a:buChar char="●"/>
            </a:pPr>
            <a:r>
              <a:rPr lang="en-US" dirty="0"/>
              <a:t>You still have exclusive copyright over GitHub code you’ve pushed</a:t>
            </a:r>
          </a:p>
          <a:p>
            <a:pPr marL="457200" lvl="0" indent="-298450" algn="l" rtl="0">
              <a:spcBef>
                <a:spcPts val="0"/>
              </a:spcBef>
              <a:spcAft>
                <a:spcPts val="0"/>
              </a:spcAft>
              <a:buSzPts val="1100"/>
              <a:buChar char="●"/>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The_Pragmatic_Programmer"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grammarcheck.net/editor/"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education.launchcode.org/liftoff/articles/github-readme/"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hyperlink" Target="https://guides.github.com/features/mastering-markdown/"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meetup.com/"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hyperlink" Target="http://www.menteaship.com/" TargetMode="External"/><Relationship Id="rId4" Type="http://schemas.openxmlformats.org/officeDocument/2006/relationships/hyperlink" Target="https://news.ycombinator.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hyperlink" Target="https://stackoverflow.com/help/licens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LaunchCode Liftoff</a:t>
            </a:r>
            <a:endParaRPr/>
          </a:p>
        </p:txBody>
      </p:sp>
      <p:sp>
        <p:nvSpPr>
          <p:cNvPr id="68" name="Google Shape;68;p13"/>
          <p:cNvSpPr txBox="1">
            <a:spLocks noGrp="1"/>
          </p:cNvSpPr>
          <p:nvPr>
            <p:ph type="subTitle" idx="1"/>
          </p:nvPr>
        </p:nvSpPr>
        <p:spPr>
          <a:xfrm>
            <a:off x="390525" y="27129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Class 3</a:t>
            </a:r>
            <a:endParaRPr sz="2400" dirty="0"/>
          </a:p>
        </p:txBody>
      </p:sp>
      <p:pic>
        <p:nvPicPr>
          <p:cNvPr id="69" name="Google Shape;69;p13"/>
          <p:cNvPicPr preferRelativeResize="0"/>
          <p:nvPr/>
        </p:nvPicPr>
        <p:blipFill>
          <a:blip r:embed="rId3">
            <a:alphaModFix/>
          </a:blip>
          <a:stretch>
            <a:fillRect/>
          </a:stretch>
        </p:blipFill>
        <p:spPr>
          <a:xfrm>
            <a:off x="6046725" y="855287"/>
            <a:ext cx="2861575" cy="2861575"/>
          </a:xfrm>
          <a:prstGeom prst="rect">
            <a:avLst/>
          </a:prstGeom>
          <a:noFill/>
          <a:ln>
            <a:noFill/>
          </a:ln>
        </p:spPr>
      </p:pic>
      <p:sp>
        <p:nvSpPr>
          <p:cNvPr id="70" name="Google Shape;70;p13"/>
          <p:cNvSpPr txBox="1">
            <a:spLocks noGrp="1"/>
          </p:cNvSpPr>
          <p:nvPr>
            <p:ph type="subTitle" idx="1"/>
          </p:nvPr>
        </p:nvSpPr>
        <p:spPr>
          <a:xfrm>
            <a:off x="390525" y="341068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Kevin Beashore</a:t>
            </a:r>
            <a:endParaRPr dirty="0"/>
          </a:p>
          <a:p>
            <a:pPr marL="0" lvl="0" indent="0" algn="l" rtl="0">
              <a:spcBef>
                <a:spcPts val="0"/>
              </a:spcBef>
              <a:spcAft>
                <a:spcPts val="0"/>
              </a:spcAft>
              <a:buNone/>
            </a:pPr>
            <a:r>
              <a:rPr lang="en" dirty="0"/>
              <a:t>12/16/21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D246F-7802-3740-A2A8-20512EA131F0}"/>
              </a:ext>
            </a:extLst>
          </p:cNvPr>
          <p:cNvSpPr>
            <a:spLocks noGrp="1"/>
          </p:cNvSpPr>
          <p:nvPr>
            <p:ph type="title"/>
          </p:nvPr>
        </p:nvSpPr>
        <p:spPr/>
        <p:txBody>
          <a:bodyPr/>
          <a:lstStyle/>
          <a:p>
            <a:r>
              <a:rPr lang="en" dirty="0"/>
              <a:t>Software Licensing – The What</a:t>
            </a:r>
            <a:endParaRPr lang="en-US" dirty="0"/>
          </a:p>
        </p:txBody>
      </p:sp>
      <p:sp>
        <p:nvSpPr>
          <p:cNvPr id="3" name="Text Placeholder 2">
            <a:extLst>
              <a:ext uri="{FF2B5EF4-FFF2-40B4-BE49-F238E27FC236}">
                <a16:creationId xmlns:a16="http://schemas.microsoft.com/office/drawing/2014/main" id="{7254B39E-911E-C64F-AE6B-29163FDBA1DD}"/>
              </a:ext>
            </a:extLst>
          </p:cNvPr>
          <p:cNvSpPr>
            <a:spLocks noGrp="1"/>
          </p:cNvSpPr>
          <p:nvPr>
            <p:ph type="body" idx="1"/>
          </p:nvPr>
        </p:nvSpPr>
        <p:spPr/>
        <p:txBody>
          <a:bodyPr/>
          <a:lstStyle/>
          <a:p>
            <a:pPr marL="425450" indent="-285750">
              <a:buSzPts val="1400"/>
            </a:pPr>
            <a:r>
              <a:rPr lang="en-US" dirty="0"/>
              <a:t>Document that provides legally binding guidance for the use and distribution of a given piece of software</a:t>
            </a:r>
            <a:endParaRPr lang="en-US" sz="1600" dirty="0"/>
          </a:p>
          <a:p>
            <a:pPr lvl="1">
              <a:spcBef>
                <a:spcPts val="0"/>
              </a:spcBef>
            </a:pPr>
            <a:r>
              <a:rPr lang="en-US" sz="1600" dirty="0"/>
              <a:t>Establishing the relationship between developers and end-users</a:t>
            </a:r>
            <a:endParaRPr lang="en-US" dirty="0"/>
          </a:p>
          <a:p>
            <a:r>
              <a:rPr lang="en-US" dirty="0"/>
              <a:t>Outlines: cost, level or access to source code, and amount to be downloaded</a:t>
            </a:r>
          </a:p>
          <a:p>
            <a:r>
              <a:rPr lang="en-US" dirty="0"/>
              <a:t> Establishing the relationship between developers and end-users</a:t>
            </a:r>
          </a:p>
          <a:p>
            <a:r>
              <a:rPr lang="en-US" dirty="0"/>
              <a:t>Other names “end-user agreement” or “enterprise license agreements”</a:t>
            </a:r>
            <a:endParaRPr lang="en-US" u="sng" dirty="0"/>
          </a:p>
          <a:p>
            <a:endParaRPr lang="en-US" u="sng" dirty="0"/>
          </a:p>
          <a:p>
            <a:endParaRPr lang="en-US" dirty="0"/>
          </a:p>
        </p:txBody>
      </p:sp>
    </p:spTree>
    <p:extLst>
      <p:ext uri="{BB962C8B-B14F-4D97-AF65-F5344CB8AC3E}">
        <p14:creationId xmlns:p14="http://schemas.microsoft.com/office/powerpoint/2010/main" val="2608367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D246F-7802-3740-A2A8-20512EA131F0}"/>
              </a:ext>
            </a:extLst>
          </p:cNvPr>
          <p:cNvSpPr>
            <a:spLocks noGrp="1"/>
          </p:cNvSpPr>
          <p:nvPr>
            <p:ph type="title"/>
          </p:nvPr>
        </p:nvSpPr>
        <p:spPr/>
        <p:txBody>
          <a:bodyPr/>
          <a:lstStyle/>
          <a:p>
            <a:r>
              <a:rPr lang="en" dirty="0"/>
              <a:t>Software Licensing – The Why</a:t>
            </a:r>
            <a:endParaRPr lang="en-US" dirty="0"/>
          </a:p>
        </p:txBody>
      </p:sp>
      <p:sp>
        <p:nvSpPr>
          <p:cNvPr id="3" name="Text Placeholder 2">
            <a:extLst>
              <a:ext uri="{FF2B5EF4-FFF2-40B4-BE49-F238E27FC236}">
                <a16:creationId xmlns:a16="http://schemas.microsoft.com/office/drawing/2014/main" id="{7254B39E-911E-C64F-AE6B-29163FDBA1DD}"/>
              </a:ext>
            </a:extLst>
          </p:cNvPr>
          <p:cNvSpPr>
            <a:spLocks noGrp="1"/>
          </p:cNvSpPr>
          <p:nvPr>
            <p:ph type="body" idx="1"/>
          </p:nvPr>
        </p:nvSpPr>
        <p:spPr/>
        <p:txBody>
          <a:bodyPr/>
          <a:lstStyle/>
          <a:p>
            <a:endParaRPr lang="en-US" u="sng" dirty="0"/>
          </a:p>
          <a:p>
            <a:endParaRPr lang="en-US" dirty="0"/>
          </a:p>
        </p:txBody>
      </p:sp>
      <p:sp>
        <p:nvSpPr>
          <p:cNvPr id="5" name="Text Placeholder 2">
            <a:extLst>
              <a:ext uri="{FF2B5EF4-FFF2-40B4-BE49-F238E27FC236}">
                <a16:creationId xmlns:a16="http://schemas.microsoft.com/office/drawing/2014/main" id="{EBDA71E2-80DD-4345-BAEA-04D0769A315E}"/>
              </a:ext>
            </a:extLst>
          </p:cNvPr>
          <p:cNvSpPr txBox="1">
            <a:spLocks/>
          </p:cNvSpPr>
          <p:nvPr/>
        </p:nvSpPr>
        <p:spPr>
          <a:xfrm>
            <a:off x="471900" y="1916217"/>
            <a:ext cx="8222100" cy="271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425450" indent="-285750">
              <a:buSzPts val="1400"/>
            </a:pPr>
            <a:r>
              <a:rPr lang="en-US" dirty="0"/>
              <a:t>Pr</a:t>
            </a:r>
            <a:r>
              <a:rPr lang="en-US" sz="1600" dirty="0"/>
              <a:t>otect developers by:</a:t>
            </a:r>
          </a:p>
          <a:p>
            <a:pPr lvl="1">
              <a:spcBef>
                <a:spcPts val="0"/>
              </a:spcBef>
            </a:pPr>
            <a:r>
              <a:rPr lang="en-US" sz="1600" dirty="0"/>
              <a:t>Adding copyright laws to intellectual property and trade secrets for companies</a:t>
            </a:r>
          </a:p>
          <a:p>
            <a:pPr lvl="1">
              <a:spcBef>
                <a:spcPts val="0"/>
              </a:spcBef>
            </a:pPr>
            <a:r>
              <a:rPr lang="en-US" sz="1600" dirty="0"/>
              <a:t>Limit what end-users can do with our software and limit our liability</a:t>
            </a:r>
          </a:p>
          <a:p>
            <a:pPr marL="425450" indent="-285750">
              <a:buSzPts val="1400"/>
            </a:pPr>
            <a:r>
              <a:rPr lang="en-US" sz="1600" dirty="0"/>
              <a:t>Protect end-users by:</a:t>
            </a:r>
          </a:p>
          <a:p>
            <a:pPr lvl="1">
              <a:spcBef>
                <a:spcPts val="0"/>
              </a:spcBef>
            </a:pPr>
            <a:r>
              <a:rPr lang="en-US" sz="1600" dirty="0"/>
              <a:t>Defining what they can do with the code</a:t>
            </a:r>
          </a:p>
          <a:p>
            <a:pPr lvl="1">
              <a:spcBef>
                <a:spcPts val="0"/>
              </a:spcBef>
            </a:pPr>
            <a:r>
              <a:rPr lang="en-US" sz="1600" dirty="0"/>
              <a:t>Protect them from infringement claims and limit their liability</a:t>
            </a:r>
          </a:p>
          <a:p>
            <a:pPr lvl="1">
              <a:spcBef>
                <a:spcPts val="0"/>
              </a:spcBef>
            </a:pPr>
            <a:endParaRPr lang="en-US" dirty="0"/>
          </a:p>
          <a:p>
            <a:endParaRPr lang="en-US" dirty="0"/>
          </a:p>
          <a:p>
            <a:endParaRPr lang="en-US" dirty="0"/>
          </a:p>
        </p:txBody>
      </p:sp>
    </p:spTree>
    <p:extLst>
      <p:ext uri="{BB962C8B-B14F-4D97-AF65-F5344CB8AC3E}">
        <p14:creationId xmlns:p14="http://schemas.microsoft.com/office/powerpoint/2010/main" val="111691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Software Licensing – General Types</a:t>
            </a:r>
            <a:endParaRPr dirty="0"/>
          </a:p>
        </p:txBody>
      </p:sp>
      <p:sp>
        <p:nvSpPr>
          <p:cNvPr id="238" name="Google Shape;238;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a:buFont typeface="+mj-lt"/>
              <a:buAutoNum type="arabicPeriod"/>
            </a:pPr>
            <a:r>
              <a:rPr lang="en-US" u="sng" dirty="0"/>
              <a:t>Free and open source software </a:t>
            </a:r>
            <a:r>
              <a:rPr lang="en-US" dirty="0"/>
              <a:t>(FOSS) – Normally just called open source the code is available to anyone and can be used modified and distribute how users see fit.</a:t>
            </a:r>
          </a:p>
          <a:p>
            <a:pPr marL="857250" lvl="1" indent="-285750">
              <a:spcBef>
                <a:spcPts val="0"/>
              </a:spcBef>
              <a:buSzPts val="1800"/>
            </a:pPr>
            <a:r>
              <a:rPr lang="en-US" dirty="0"/>
              <a:t>I.E. Firefox, Linux, OpenJDK, Spring, Node.js </a:t>
            </a:r>
          </a:p>
          <a:p>
            <a:pPr marL="457200" lvl="0" indent="-342900" algn="l" rtl="0">
              <a:spcBef>
                <a:spcPts val="0"/>
              </a:spcBef>
              <a:spcAft>
                <a:spcPts val="0"/>
              </a:spcAft>
              <a:buSzPts val="1800"/>
              <a:buFont typeface="+mj-lt"/>
              <a:buAutoNum type="arabicPeriod"/>
            </a:pPr>
            <a:r>
              <a:rPr lang="en-US" u="sng" dirty="0"/>
              <a:t>Property licenses </a:t>
            </a:r>
            <a:r>
              <a:rPr lang="en-US" dirty="0"/>
              <a:t>– “closed source” users can’t access source code directly instead they use APIs to interface with them</a:t>
            </a:r>
          </a:p>
          <a:p>
            <a:pPr marL="857250" lvl="1" indent="-285750">
              <a:spcBef>
                <a:spcPts val="0"/>
              </a:spcBef>
              <a:buSzPts val="1800"/>
            </a:pPr>
            <a:r>
              <a:rPr lang="en-US" dirty="0"/>
              <a:t>I.E. Windows, macOS, Google Earth, Skype, </a:t>
            </a:r>
            <a:r>
              <a:rPr lang="en-US" dirty="0" err="1"/>
              <a:t>webOS</a:t>
            </a:r>
            <a:endParaRPr lang="en-US" dirty="0"/>
          </a:p>
        </p:txBody>
      </p:sp>
    </p:spTree>
    <p:extLst>
      <p:ext uri="{BB962C8B-B14F-4D97-AF65-F5344CB8AC3E}">
        <p14:creationId xmlns:p14="http://schemas.microsoft.com/office/powerpoint/2010/main" val="1105373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Software Licensing – Types</a:t>
            </a:r>
            <a:endParaRPr dirty="0"/>
          </a:p>
        </p:txBody>
      </p:sp>
      <p:sp>
        <p:nvSpPr>
          <p:cNvPr id="238" name="Google Shape;238;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r>
              <a:rPr lang="en-US" sz="2000" u="sng" dirty="0"/>
              <a:t>Public domain </a:t>
            </a:r>
            <a:r>
              <a:rPr lang="en-US" sz="2000" dirty="0"/>
              <a:t>– </a:t>
            </a:r>
            <a:r>
              <a:rPr lang="en-US" dirty="0"/>
              <a:t>software is available freely to the public</a:t>
            </a:r>
          </a:p>
          <a:p>
            <a:pPr lvl="0"/>
            <a:r>
              <a:rPr lang="en-US" sz="2000" u="sng" dirty="0"/>
              <a:t>Permissive</a:t>
            </a:r>
            <a:r>
              <a:rPr lang="en-US" sz="2000" dirty="0"/>
              <a:t> – </a:t>
            </a:r>
            <a:r>
              <a:rPr lang="en-US" dirty="0"/>
              <a:t>if you include the original copyright and license notice in any copy of the software/source</a:t>
            </a:r>
          </a:p>
          <a:p>
            <a:pPr marL="857250" lvl="1" indent="-285750">
              <a:spcBef>
                <a:spcPts val="0"/>
              </a:spcBef>
              <a:buSzPts val="1800"/>
            </a:pPr>
            <a:r>
              <a:rPr lang="en-US" sz="1800" dirty="0"/>
              <a:t>I.E. Apache &amp; MIT licenses </a:t>
            </a:r>
            <a:endParaRPr lang="en-US" sz="2000" dirty="0"/>
          </a:p>
          <a:p>
            <a:pPr lvl="0"/>
            <a:r>
              <a:rPr lang="en-US" sz="2000" u="sng" dirty="0"/>
              <a:t>Proprietary</a:t>
            </a:r>
            <a:r>
              <a:rPr lang="en-US" sz="2000" dirty="0"/>
              <a:t> – </a:t>
            </a:r>
            <a:r>
              <a:rPr lang="en-US" dirty="0"/>
              <a:t>Illegal to copy, modify, or distribute this software </a:t>
            </a:r>
          </a:p>
          <a:p>
            <a:pPr lvl="1">
              <a:spcBef>
                <a:spcPts val="0"/>
              </a:spcBef>
            </a:pPr>
            <a:r>
              <a:rPr lang="en-US" sz="1600" dirty="0"/>
              <a:t>Trade secrets or intellectual property would be here</a:t>
            </a:r>
          </a:p>
        </p:txBody>
      </p:sp>
    </p:spTree>
    <p:extLst>
      <p:ext uri="{BB962C8B-B14F-4D97-AF65-F5344CB8AC3E}">
        <p14:creationId xmlns:p14="http://schemas.microsoft.com/office/powerpoint/2010/main" val="4071547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Software Licensing – Types Cont`d</a:t>
            </a:r>
            <a:endParaRPr dirty="0"/>
          </a:p>
        </p:txBody>
      </p:sp>
      <p:sp>
        <p:nvSpPr>
          <p:cNvPr id="238" name="Google Shape;238;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r>
              <a:rPr lang="en-US" sz="2000" u="sng" dirty="0"/>
              <a:t>Lesser general public license </a:t>
            </a:r>
            <a:r>
              <a:rPr lang="en-US" sz="2000" dirty="0"/>
              <a:t>– </a:t>
            </a:r>
            <a:r>
              <a:rPr lang="en-US" dirty="0"/>
              <a:t>if you link back to the source library then you are free to do whatever</a:t>
            </a:r>
          </a:p>
          <a:p>
            <a:pPr marL="857250" lvl="1" indent="-285750">
              <a:spcBef>
                <a:spcPts val="0"/>
              </a:spcBef>
              <a:buSzPts val="1800"/>
            </a:pPr>
            <a:r>
              <a:rPr lang="en-US" sz="1800" dirty="0"/>
              <a:t>I.E. GNU lesser public license (LGPL)</a:t>
            </a:r>
          </a:p>
          <a:p>
            <a:pPr lvl="0"/>
            <a:r>
              <a:rPr lang="en-US" sz="2000" u="sng" dirty="0"/>
              <a:t>Copyleft</a:t>
            </a:r>
            <a:r>
              <a:rPr lang="en-US" sz="2000" dirty="0"/>
              <a:t> – </a:t>
            </a:r>
            <a:r>
              <a:rPr lang="en-US" dirty="0"/>
              <a:t>Licensed code may be distributed or modified as part of a software application or project if all code involved is distributed under the same license.</a:t>
            </a:r>
          </a:p>
          <a:p>
            <a:pPr lvl="1">
              <a:spcBef>
                <a:spcPts val="0"/>
              </a:spcBef>
            </a:pPr>
            <a:r>
              <a:rPr lang="en-US" sz="1600" dirty="0"/>
              <a:t>I.E. GNU public license (GPL)</a:t>
            </a:r>
            <a:endParaRPr lang="en-US" sz="2000" dirty="0"/>
          </a:p>
          <a:p>
            <a:pPr marL="457200" lvl="0" indent="-342900" algn="l" rtl="0">
              <a:spcBef>
                <a:spcPts val="0"/>
              </a:spcBef>
              <a:spcAft>
                <a:spcPts val="0"/>
              </a:spcAft>
              <a:buSzPts val="1800"/>
              <a:buChar char="●"/>
            </a:pPr>
            <a:endParaRPr dirty="0"/>
          </a:p>
        </p:txBody>
      </p:sp>
      <p:pic>
        <p:nvPicPr>
          <p:cNvPr id="18434" name="Picture 2" descr="upload.wikimedia.org/wikipedia/commons/thumb/9/...">
            <a:extLst>
              <a:ext uri="{FF2B5EF4-FFF2-40B4-BE49-F238E27FC236}">
                <a16:creationId xmlns:a16="http://schemas.microsoft.com/office/drawing/2014/main" id="{A57C0DCA-3EB9-C447-ADAD-9E12F5E70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315" y="3996821"/>
            <a:ext cx="2100418" cy="10451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GNU Lesser General Public License - Wikipedia">
            <a:extLst>
              <a:ext uri="{FF2B5EF4-FFF2-40B4-BE49-F238E27FC236}">
                <a16:creationId xmlns:a16="http://schemas.microsoft.com/office/drawing/2014/main" id="{A7CC9E87-C4AD-8C45-B124-4D90F6366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2757" y="3996821"/>
            <a:ext cx="2405218" cy="1046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72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Software Licensing</a:t>
            </a:r>
            <a:endParaRPr dirty="0"/>
          </a:p>
        </p:txBody>
      </p:sp>
      <p:sp>
        <p:nvSpPr>
          <p:cNvPr id="238" name="Google Shape;238;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dirty="0"/>
          </a:p>
        </p:txBody>
      </p:sp>
      <p:pic>
        <p:nvPicPr>
          <p:cNvPr id="5" name="Picture 2" descr="Open Source Licenses: Types and Comparison | Snyk">
            <a:extLst>
              <a:ext uri="{FF2B5EF4-FFF2-40B4-BE49-F238E27FC236}">
                <a16:creationId xmlns:a16="http://schemas.microsoft.com/office/drawing/2014/main" id="{2B710B56-9C6B-A449-B492-473505FE9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2" y="0"/>
            <a:ext cx="8761411"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405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Your Property Rights and You!</a:t>
            </a:r>
            <a:endParaRPr/>
          </a:p>
        </p:txBody>
      </p:sp>
      <p:sp>
        <p:nvSpPr>
          <p:cNvPr id="212" name="Google Shape;212;p3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You Own Your Code</a:t>
            </a:r>
            <a:endParaRPr dirty="0"/>
          </a:p>
          <a:p>
            <a:pPr marL="914400" lvl="1" indent="-317500" algn="l" rtl="0">
              <a:spcBef>
                <a:spcPts val="0"/>
              </a:spcBef>
              <a:spcAft>
                <a:spcPts val="0"/>
              </a:spcAft>
              <a:buSzPts val="1400"/>
              <a:buChar char="○"/>
            </a:pPr>
            <a:r>
              <a:rPr lang="en" dirty="0"/>
              <a:t>Sell It (Work)</a:t>
            </a:r>
            <a:endParaRPr dirty="0"/>
          </a:p>
          <a:p>
            <a:pPr marL="914400" lvl="1" indent="-317500" algn="l" rtl="0">
              <a:spcBef>
                <a:spcPts val="0"/>
              </a:spcBef>
              <a:spcAft>
                <a:spcPts val="0"/>
              </a:spcAft>
              <a:buSzPts val="1400"/>
              <a:buChar char="○"/>
            </a:pPr>
            <a:r>
              <a:rPr lang="en" dirty="0"/>
              <a:t>Give it (Open Source)</a:t>
            </a:r>
            <a:endParaRPr dirty="0"/>
          </a:p>
          <a:p>
            <a:pPr marL="914400" lvl="1" indent="-317500" algn="l" rtl="0">
              <a:spcBef>
                <a:spcPts val="0"/>
              </a:spcBef>
              <a:spcAft>
                <a:spcPts val="0"/>
              </a:spcAft>
              <a:buSzPts val="1400"/>
              <a:buChar char="○"/>
            </a:pPr>
            <a:r>
              <a:rPr lang="en" dirty="0"/>
              <a:t>Do Neither (Own It)</a:t>
            </a:r>
            <a:endParaRPr dirty="0"/>
          </a:p>
          <a:p>
            <a:pPr marL="457200" lvl="0" indent="-342900" algn="l" rtl="0">
              <a:spcBef>
                <a:spcPts val="0"/>
              </a:spcBef>
              <a:spcAft>
                <a:spcPts val="0"/>
              </a:spcAft>
              <a:buSzPts val="1800"/>
              <a:buChar char="●"/>
            </a:pPr>
            <a:r>
              <a:rPr lang="en" dirty="0"/>
              <a:t>Employer IP Contract</a:t>
            </a:r>
            <a:endParaRPr dirty="0"/>
          </a:p>
        </p:txBody>
      </p:sp>
      <p:pic>
        <p:nvPicPr>
          <p:cNvPr id="213" name="Google Shape;213;p31"/>
          <p:cNvPicPr preferRelativeResize="0"/>
          <p:nvPr/>
        </p:nvPicPr>
        <p:blipFill>
          <a:blip r:embed="rId3">
            <a:alphaModFix/>
          </a:blip>
          <a:stretch>
            <a:fillRect/>
          </a:stretch>
        </p:blipFill>
        <p:spPr>
          <a:xfrm>
            <a:off x="5836500" y="1845425"/>
            <a:ext cx="2857500" cy="285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19B3-0240-714D-B794-71A6E3980E80}"/>
              </a:ext>
            </a:extLst>
          </p:cNvPr>
          <p:cNvSpPr>
            <a:spLocks noGrp="1"/>
          </p:cNvSpPr>
          <p:nvPr>
            <p:ph type="title"/>
          </p:nvPr>
        </p:nvSpPr>
        <p:spPr/>
        <p:txBody>
          <a:bodyPr/>
          <a:lstStyle/>
          <a:p>
            <a:r>
              <a:rPr lang="en-US" dirty="0"/>
              <a:t>Resume</a:t>
            </a:r>
          </a:p>
        </p:txBody>
      </p:sp>
      <p:pic>
        <p:nvPicPr>
          <p:cNvPr id="2052" name="Picture 4" descr="Here's My Resume You'll See that I'm highly koalaified - koalafications |  Meme Generator">
            <a:extLst>
              <a:ext uri="{FF2B5EF4-FFF2-40B4-BE49-F238E27FC236}">
                <a16:creationId xmlns:a16="http://schemas.microsoft.com/office/drawing/2014/main" id="{B661A39F-42B7-E641-B82F-E5F9E67DC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50" y="61538"/>
            <a:ext cx="2212278" cy="221227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ow would you write “I changed a light bulb” on your resume? - Album on  Imgur">
            <a:extLst>
              <a:ext uri="{FF2B5EF4-FFF2-40B4-BE49-F238E27FC236}">
                <a16:creationId xmlns:a16="http://schemas.microsoft.com/office/drawing/2014/main" id="{DFE2492A-8FF5-FC48-9AAE-7BB6A7ED1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604" y="259833"/>
            <a:ext cx="3673446" cy="36110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obbing GIFs - Get the best GIF on GIPHY">
            <a:extLst>
              <a:ext uri="{FF2B5EF4-FFF2-40B4-BE49-F238E27FC236}">
                <a16:creationId xmlns:a16="http://schemas.microsoft.com/office/drawing/2014/main" id="{F01DB179-B45C-CD49-85DA-2F51ED496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521" y="2839896"/>
            <a:ext cx="2690479" cy="22420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B840D0-F9ED-384A-97CF-E5F14A49D08C}"/>
              </a:ext>
            </a:extLst>
          </p:cNvPr>
          <p:cNvSpPr txBox="1"/>
          <p:nvPr/>
        </p:nvSpPr>
        <p:spPr>
          <a:xfrm>
            <a:off x="4817533" y="4191000"/>
            <a:ext cx="4207934" cy="523220"/>
          </a:xfrm>
          <a:prstGeom prst="rect">
            <a:avLst/>
          </a:prstGeom>
          <a:noFill/>
        </p:spPr>
        <p:txBody>
          <a:bodyPr wrap="square" rtlCol="0">
            <a:spAutoFit/>
          </a:bodyPr>
          <a:lstStyle/>
          <a:p>
            <a:r>
              <a:rPr lang="en-US" dirty="0"/>
              <a:t>Deployed successful upgrades of illumination systems with zero cost overruns or safety incidents</a:t>
            </a:r>
          </a:p>
        </p:txBody>
      </p:sp>
    </p:spTree>
    <p:extLst>
      <p:ext uri="{BB962C8B-B14F-4D97-AF65-F5344CB8AC3E}">
        <p14:creationId xmlns:p14="http://schemas.microsoft.com/office/powerpoint/2010/main" val="373577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Resumes</a:t>
            </a:r>
            <a:endParaRPr dirty="0"/>
          </a:p>
        </p:txBody>
      </p:sp>
      <p:sp>
        <p:nvSpPr>
          <p:cNvPr id="238" name="Google Shape;238;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Have an Objective</a:t>
            </a:r>
            <a:endParaRPr dirty="0"/>
          </a:p>
          <a:p>
            <a:pPr marL="457200" lvl="0" indent="-342900" algn="l" rtl="0">
              <a:spcBef>
                <a:spcPts val="0"/>
              </a:spcBef>
              <a:spcAft>
                <a:spcPts val="0"/>
              </a:spcAft>
              <a:buSzPts val="1800"/>
              <a:buChar char="●"/>
            </a:pPr>
            <a:r>
              <a:rPr lang="en" dirty="0"/>
              <a:t>List Technical Skills</a:t>
            </a:r>
            <a:endParaRPr dirty="0"/>
          </a:p>
          <a:p>
            <a:pPr marL="457200" lvl="0" indent="-342900" algn="l" rtl="0">
              <a:spcBef>
                <a:spcPts val="0"/>
              </a:spcBef>
              <a:spcAft>
                <a:spcPts val="0"/>
              </a:spcAft>
              <a:buSzPts val="1800"/>
              <a:buChar char="●"/>
            </a:pPr>
            <a:r>
              <a:rPr lang="en" dirty="0"/>
              <a:t>Highlight Your Strengths</a:t>
            </a:r>
            <a:endParaRPr dirty="0"/>
          </a:p>
          <a:p>
            <a:pPr marL="457200" lvl="0" indent="-342900" algn="l" rtl="0">
              <a:spcBef>
                <a:spcPts val="0"/>
              </a:spcBef>
              <a:spcAft>
                <a:spcPts val="0"/>
              </a:spcAft>
              <a:buSzPts val="1800"/>
              <a:buChar char="●"/>
            </a:pPr>
            <a:r>
              <a:rPr lang="en" dirty="0"/>
              <a:t>Use Action Words &amp; Concrete Results</a:t>
            </a:r>
            <a:endParaRPr dirty="0"/>
          </a:p>
          <a:p>
            <a:pPr marL="457200" lvl="0" indent="-342900" algn="l" rtl="0">
              <a:spcBef>
                <a:spcPts val="0"/>
              </a:spcBef>
              <a:spcAft>
                <a:spcPts val="0"/>
              </a:spcAft>
              <a:buSzPts val="1800"/>
              <a:buChar char="●"/>
            </a:pPr>
            <a:r>
              <a:rPr lang="en" dirty="0"/>
              <a:t>Tailor Your Resume</a:t>
            </a:r>
            <a:endParaRPr dirty="0"/>
          </a:p>
          <a:p>
            <a:pPr marL="457200" lvl="0" indent="-342900" algn="l" rtl="0">
              <a:spcBef>
                <a:spcPts val="0"/>
              </a:spcBef>
              <a:spcAft>
                <a:spcPts val="0"/>
              </a:spcAft>
              <a:buSzPts val="1800"/>
              <a:buChar char="●"/>
            </a:pPr>
            <a:r>
              <a:rPr lang="en" dirty="0"/>
              <a:t>KISS (Keep It Simple, Stupid)</a:t>
            </a:r>
            <a:endParaRPr dirty="0"/>
          </a:p>
          <a:p>
            <a:pPr marL="457200" lvl="0" indent="-342900" algn="l" rtl="0">
              <a:spcBef>
                <a:spcPts val="0"/>
              </a:spcBef>
              <a:spcAft>
                <a:spcPts val="0"/>
              </a:spcAft>
              <a:buSzPts val="1800"/>
              <a:buChar char="●"/>
            </a:pPr>
            <a:r>
              <a:rPr lang="en" dirty="0"/>
              <a:t>List </a:t>
            </a:r>
            <a:r>
              <a:rPr lang="en" dirty="0" err="1"/>
              <a:t>LaunchCode</a:t>
            </a:r>
            <a:r>
              <a:rPr lang="en" dirty="0"/>
              <a:t> LC101 &amp; Liftoff</a:t>
            </a:r>
            <a:endParaRPr dirty="0"/>
          </a:p>
        </p:txBody>
      </p:sp>
      <p:pic>
        <p:nvPicPr>
          <p:cNvPr id="239" name="Google Shape;239;p35"/>
          <p:cNvPicPr preferRelativeResize="0"/>
          <p:nvPr/>
        </p:nvPicPr>
        <p:blipFill>
          <a:blip r:embed="rId3">
            <a:alphaModFix/>
          </a:blip>
          <a:stretch>
            <a:fillRect/>
          </a:stretch>
        </p:blipFill>
        <p:spPr>
          <a:xfrm>
            <a:off x="5262925" y="1833149"/>
            <a:ext cx="3105700" cy="3131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Resume</a:t>
            </a:r>
            <a:endParaRPr dirty="0"/>
          </a:p>
        </p:txBody>
      </p:sp>
      <p:sp>
        <p:nvSpPr>
          <p:cNvPr id="303" name="Google Shape;303;p45"/>
          <p:cNvSpPr txBox="1">
            <a:spLocks noGrp="1"/>
          </p:cNvSpPr>
          <p:nvPr>
            <p:ph type="body" idx="1"/>
          </p:nvPr>
        </p:nvSpPr>
        <p:spPr>
          <a:xfrm>
            <a:off x="471899" y="1919075"/>
            <a:ext cx="6462302"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Create a rough outline</a:t>
            </a:r>
            <a:endParaRPr lang="en-US" dirty="0"/>
          </a:p>
          <a:p>
            <a:pPr marL="914400" lvl="1" indent="-317500" algn="l" rtl="0">
              <a:spcBef>
                <a:spcPts val="0"/>
              </a:spcBef>
              <a:spcAft>
                <a:spcPts val="0"/>
              </a:spcAft>
              <a:buSzPts val="1400"/>
              <a:buChar char="○"/>
            </a:pPr>
            <a:r>
              <a:rPr lang="en-US" u="sng" dirty="0"/>
              <a:t>Example Headlines</a:t>
            </a:r>
            <a:r>
              <a:rPr lang="en-US" dirty="0"/>
              <a:t>: Employment, Education, Languages and Technologies, &amp; Awards etc.</a:t>
            </a:r>
            <a:endParaRPr lang="en" dirty="0"/>
          </a:p>
          <a:p>
            <a:pPr marL="914400" lvl="1" indent="-317500" algn="l" rtl="0">
              <a:spcBef>
                <a:spcPts val="0"/>
              </a:spcBef>
              <a:spcAft>
                <a:spcPts val="0"/>
              </a:spcAft>
              <a:buSzPts val="1400"/>
              <a:buChar char="○"/>
            </a:pPr>
            <a:r>
              <a:rPr lang="en-US" dirty="0"/>
              <a:t>Roughly fill in outline don’t care about a page limit</a:t>
            </a:r>
            <a:endParaRPr dirty="0"/>
          </a:p>
          <a:p>
            <a:pPr marL="457200" lvl="0" indent="-342900" algn="l" rtl="0">
              <a:spcBef>
                <a:spcPts val="0"/>
              </a:spcBef>
              <a:spcAft>
                <a:spcPts val="0"/>
              </a:spcAft>
              <a:buSzPts val="1800"/>
              <a:buChar char="●"/>
            </a:pPr>
            <a:r>
              <a:rPr lang="en" dirty="0"/>
              <a:t>Lists – order in competency or your comfort level</a:t>
            </a:r>
          </a:p>
          <a:p>
            <a:pPr lvl="1" indent="-342900">
              <a:spcBef>
                <a:spcPts val="0"/>
              </a:spcBef>
              <a:buSzPts val="1800"/>
              <a:buChar char="●"/>
            </a:pPr>
            <a:r>
              <a:rPr lang="en-US" dirty="0"/>
              <a:t>JavaScript; Java; React; Vue (Proficient); C#; </a:t>
            </a:r>
            <a:r>
              <a:rPr lang="en-US" dirty="0" err="1"/>
              <a:t>GraphQL</a:t>
            </a:r>
            <a:r>
              <a:rPr lang="en-US" dirty="0"/>
              <a:t>; SQL (Past Experience); C; C++; CSS. </a:t>
            </a:r>
            <a:endParaRPr lang="en" dirty="0"/>
          </a:p>
          <a:p>
            <a:pPr lvl="0"/>
            <a:r>
              <a:rPr lang="en" dirty="0"/>
              <a:t>Formatting – grids are your friend</a:t>
            </a:r>
          </a:p>
          <a:p>
            <a:pPr lvl="0"/>
            <a:r>
              <a:rPr lang="en-US" dirty="0"/>
              <a:t>Consistency</a:t>
            </a:r>
            <a:endParaRPr lang="en" dirty="0"/>
          </a:p>
          <a:p>
            <a:endParaRPr lang="en-US" dirty="0"/>
          </a:p>
        </p:txBody>
      </p:sp>
      <p:pic>
        <p:nvPicPr>
          <p:cNvPr id="5" name="Google Shape;304;p45">
            <a:extLst>
              <a:ext uri="{FF2B5EF4-FFF2-40B4-BE49-F238E27FC236}">
                <a16:creationId xmlns:a16="http://schemas.microsoft.com/office/drawing/2014/main" id="{43DABC8A-321B-4D40-BFB7-CB37930FA57B}"/>
              </a:ext>
            </a:extLst>
          </p:cNvPr>
          <p:cNvPicPr preferRelativeResize="0"/>
          <p:nvPr/>
        </p:nvPicPr>
        <p:blipFill>
          <a:blip r:embed="rId3">
            <a:alphaModFix/>
          </a:blip>
          <a:stretch>
            <a:fillRect/>
          </a:stretch>
        </p:blipFill>
        <p:spPr>
          <a:xfrm>
            <a:off x="6934201" y="1876742"/>
            <a:ext cx="1979933" cy="2794866"/>
          </a:xfrm>
          <a:prstGeom prst="rect">
            <a:avLst/>
          </a:prstGeom>
          <a:noFill/>
          <a:ln>
            <a:noFill/>
          </a:ln>
        </p:spPr>
      </p:pic>
    </p:spTree>
    <p:extLst>
      <p:ext uri="{BB962C8B-B14F-4D97-AF65-F5344CB8AC3E}">
        <p14:creationId xmlns:p14="http://schemas.microsoft.com/office/powerpoint/2010/main" val="2600408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p:nvPr/>
        </p:nvSpPr>
        <p:spPr>
          <a:xfrm>
            <a:off x="0" y="0"/>
            <a:ext cx="9144000" cy="46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“No one in the brief history of computing has ever written a piece of perfect software. It's unlikely that you'll be the first.” </a:t>
            </a:r>
            <a:br>
              <a:rPr lang="en" sz="4800" dirty="0"/>
            </a:br>
            <a:r>
              <a:rPr lang="en" sz="4800" dirty="0"/>
              <a:t>- Andrew Hunt</a:t>
            </a:r>
            <a:endParaRPr sz="4800" dirty="0"/>
          </a:p>
        </p:txBody>
      </p:sp>
      <p:sp>
        <p:nvSpPr>
          <p:cNvPr id="2" name="TextBox 1">
            <a:extLst>
              <a:ext uri="{FF2B5EF4-FFF2-40B4-BE49-F238E27FC236}">
                <a16:creationId xmlns:a16="http://schemas.microsoft.com/office/drawing/2014/main" id="{D62E8F3E-A066-914A-BB8E-EE4C8ACB29E4}"/>
              </a:ext>
            </a:extLst>
          </p:cNvPr>
          <p:cNvSpPr txBox="1"/>
          <p:nvPr/>
        </p:nvSpPr>
        <p:spPr>
          <a:xfrm>
            <a:off x="3352800" y="4038601"/>
            <a:ext cx="4455066" cy="400110"/>
          </a:xfrm>
          <a:prstGeom prst="rect">
            <a:avLst/>
          </a:prstGeom>
          <a:noFill/>
        </p:spPr>
        <p:txBody>
          <a:bodyPr wrap="none" rtlCol="0">
            <a:spAutoFit/>
          </a:bodyPr>
          <a:lstStyle/>
          <a:p>
            <a:r>
              <a:rPr lang="en-US" sz="2000" dirty="0"/>
              <a:t>Author of </a:t>
            </a:r>
            <a:r>
              <a:rPr lang="en-US" sz="2000" i="1" dirty="0">
                <a:hlinkClick r:id="rId3" tooltip="The Pragmatic Programmer"/>
              </a:rPr>
              <a:t>The Pragmatic Programmer</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Resume Continued – Bullet points</a:t>
            </a:r>
            <a:endParaRPr dirty="0"/>
          </a:p>
        </p:txBody>
      </p:sp>
      <p:sp>
        <p:nvSpPr>
          <p:cNvPr id="303" name="Google Shape;303;p45"/>
          <p:cNvSpPr txBox="1">
            <a:spLocks noGrp="1"/>
          </p:cNvSpPr>
          <p:nvPr>
            <p:ph type="body" idx="1"/>
          </p:nvPr>
        </p:nvSpPr>
        <p:spPr>
          <a:xfrm>
            <a:off x="471899" y="1919075"/>
            <a:ext cx="6462302"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Bullet points be </a:t>
            </a:r>
            <a:r>
              <a:rPr lang="en" b="1" dirty="0"/>
              <a:t>informative</a:t>
            </a:r>
            <a:r>
              <a:rPr lang="en" dirty="0"/>
              <a:t> (think “light blub”)</a:t>
            </a:r>
          </a:p>
          <a:p>
            <a:pPr lvl="1" indent="-342900">
              <a:spcBef>
                <a:spcPts val="0"/>
              </a:spcBef>
              <a:buSzPts val="1800"/>
              <a:buFont typeface="+mj-lt"/>
              <a:buAutoNum type="arabicPeriod"/>
            </a:pPr>
            <a:r>
              <a:rPr lang="en-US" dirty="0"/>
              <a:t>Corrected insurance policies.</a:t>
            </a:r>
          </a:p>
          <a:p>
            <a:pPr lvl="1" indent="-342900">
              <a:spcBef>
                <a:spcPts val="0"/>
              </a:spcBef>
              <a:buSzPts val="1800"/>
              <a:buFont typeface="+mj-lt"/>
              <a:buAutoNum type="arabicPeriod"/>
            </a:pPr>
            <a:r>
              <a:rPr lang="en-US" dirty="0"/>
              <a:t>Corrected insurance policies by improving databases.</a:t>
            </a:r>
            <a:endParaRPr lang="en" dirty="0"/>
          </a:p>
          <a:p>
            <a:pPr lvl="1" indent="-342900">
              <a:spcBef>
                <a:spcPts val="0"/>
              </a:spcBef>
              <a:buSzPts val="1800"/>
              <a:buFont typeface="+mj-lt"/>
              <a:buAutoNum type="arabicPeriod"/>
            </a:pPr>
            <a:r>
              <a:rPr lang="en-US" dirty="0"/>
              <a:t>Corrected 10+ farmers’ insurance policies totaling $1,000,000+ by improving databases with C# and SQL.</a:t>
            </a:r>
          </a:p>
          <a:p>
            <a:pPr lvl="1" indent="-342900">
              <a:spcBef>
                <a:spcPts val="0"/>
              </a:spcBef>
              <a:buSzPts val="1800"/>
              <a:buChar char="●"/>
            </a:pPr>
            <a:r>
              <a:rPr lang="en-US" dirty="0"/>
              <a:t>Quantitative over Qualitative</a:t>
            </a:r>
          </a:p>
          <a:p>
            <a:pPr lvl="1" indent="-342900">
              <a:spcBef>
                <a:spcPts val="0"/>
              </a:spcBef>
              <a:buSzPts val="1800"/>
              <a:buFont typeface="Roboto"/>
              <a:buChar char="●"/>
            </a:pPr>
            <a:r>
              <a:rPr lang="en-US" dirty="0"/>
              <a:t>Formulas</a:t>
            </a:r>
            <a:r>
              <a:rPr lang="en" dirty="0"/>
              <a:t> are your friend:</a:t>
            </a:r>
          </a:p>
          <a:p>
            <a:pPr lvl="2" indent="-342900">
              <a:spcBef>
                <a:spcPts val="0"/>
              </a:spcBef>
              <a:buSzPts val="1800"/>
              <a:buFont typeface="Roboto"/>
              <a:buChar char="●"/>
            </a:pPr>
            <a:r>
              <a:rPr lang="en-US" dirty="0"/>
              <a:t>"Accomplished [X] as measured by [Y], by doing [Z].”</a:t>
            </a:r>
          </a:p>
          <a:p>
            <a:pPr lvl="2" indent="-342900">
              <a:spcBef>
                <a:spcPts val="0"/>
              </a:spcBef>
              <a:buSzPts val="1800"/>
              <a:buFont typeface="Roboto"/>
              <a:buChar char="●"/>
            </a:pPr>
            <a:r>
              <a:rPr lang="en-US" i="1" dirty="0"/>
              <a:t>-ed</a:t>
            </a:r>
            <a:r>
              <a:rPr lang="en-US" dirty="0"/>
              <a:t> verb + outcome/metric + </a:t>
            </a:r>
            <a:r>
              <a:rPr lang="en-US" i="1" dirty="0"/>
              <a:t>by/through/using</a:t>
            </a:r>
            <a:r>
              <a:rPr lang="en-US" dirty="0"/>
              <a:t> + how I did it.</a:t>
            </a:r>
          </a:p>
          <a:p>
            <a:pPr lvl="1" indent="-342900">
              <a:spcBef>
                <a:spcPts val="0"/>
              </a:spcBef>
              <a:buSzPts val="1800"/>
              <a:buChar char="●"/>
            </a:pPr>
            <a:endParaRPr lang="en" dirty="0"/>
          </a:p>
        </p:txBody>
      </p:sp>
      <p:pic>
        <p:nvPicPr>
          <p:cNvPr id="5124" name="Picture 4" descr="Bullet points vs. 20 bad memes - The Mobile Presenter">
            <a:extLst>
              <a:ext uri="{FF2B5EF4-FFF2-40B4-BE49-F238E27FC236}">
                <a16:creationId xmlns:a16="http://schemas.microsoft.com/office/drawing/2014/main" id="{21C43F87-AB8C-BE4E-A42B-5AD436D78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733" y="2101541"/>
            <a:ext cx="2345267" cy="234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137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Resume Continued – Bullet points Examples</a:t>
            </a:r>
            <a:endParaRPr dirty="0"/>
          </a:p>
        </p:txBody>
      </p:sp>
      <p:sp>
        <p:nvSpPr>
          <p:cNvPr id="303" name="Google Shape;303;p45"/>
          <p:cNvSpPr txBox="1">
            <a:spLocks noGrp="1"/>
          </p:cNvSpPr>
          <p:nvPr>
            <p:ph type="body" idx="1"/>
          </p:nvPr>
        </p:nvSpPr>
        <p:spPr>
          <a:xfrm>
            <a:off x="471899" y="1919075"/>
            <a:ext cx="6250634"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Pick one:</a:t>
            </a:r>
          </a:p>
          <a:p>
            <a:pPr lvl="1" indent="-342900">
              <a:spcBef>
                <a:spcPts val="0"/>
              </a:spcBef>
              <a:buSzPts val="1800"/>
              <a:buFont typeface="+mj-lt"/>
              <a:buAutoNum type="arabicPeriod"/>
            </a:pPr>
            <a:r>
              <a:rPr lang="en" dirty="0"/>
              <a:t>Communicated with families to convey the benefits of our program leading to 75% enrollment increase.</a:t>
            </a:r>
          </a:p>
          <a:p>
            <a:pPr lvl="1" indent="-342900">
              <a:spcBef>
                <a:spcPts val="0"/>
              </a:spcBef>
              <a:buSzPts val="1800"/>
              <a:buFont typeface="+mj-lt"/>
              <a:buAutoNum type="arabicPeriod"/>
            </a:pPr>
            <a:r>
              <a:rPr lang="en" dirty="0"/>
              <a:t>Increased enrollment 75% through improved communication to help families understand the importance of low-turnover, high-quality care.</a:t>
            </a:r>
          </a:p>
          <a:p>
            <a:pPr lvl="0"/>
            <a:r>
              <a:rPr lang="en" dirty="0"/>
              <a:t>Pick one:</a:t>
            </a:r>
          </a:p>
          <a:p>
            <a:pPr lvl="1" indent="-342900">
              <a:spcBef>
                <a:spcPts val="0"/>
              </a:spcBef>
              <a:buSzPts val="1800"/>
              <a:buFont typeface="+mj-lt"/>
              <a:buAutoNum type="arabicPeriod"/>
            </a:pPr>
            <a:r>
              <a:rPr lang="en" dirty="0"/>
              <a:t>Managed relationships with Michael’s, Walmart, and Amazon which had sales of $10 million.</a:t>
            </a:r>
          </a:p>
          <a:p>
            <a:pPr lvl="1" indent="-342900">
              <a:spcBef>
                <a:spcPts val="0"/>
              </a:spcBef>
              <a:buSzPts val="1800"/>
              <a:buFont typeface="+mj-lt"/>
              <a:buAutoNum type="arabicPeriod"/>
            </a:pPr>
            <a:r>
              <a:rPr lang="en" dirty="0"/>
              <a:t>Added $10 million in sales by managing relationships with Walmart and Amazon.</a:t>
            </a:r>
          </a:p>
          <a:p>
            <a:pPr lvl="1" indent="-342900">
              <a:spcBef>
                <a:spcPts val="0"/>
              </a:spcBef>
              <a:buSzPts val="1800"/>
              <a:buFont typeface="+mj-lt"/>
              <a:buAutoNum type="arabicPeriod"/>
            </a:pPr>
            <a:endParaRPr lang="en" dirty="0"/>
          </a:p>
        </p:txBody>
      </p:sp>
      <p:pic>
        <p:nvPicPr>
          <p:cNvPr id="14340" name="Picture 4" descr="bullet points why aren&amp;#39;t you doing bullet points - Confused Jackie Chan |  Meme Generator">
            <a:extLst>
              <a:ext uri="{FF2B5EF4-FFF2-40B4-BE49-F238E27FC236}">
                <a16:creationId xmlns:a16="http://schemas.microsoft.com/office/drawing/2014/main" id="{F0D7CF02-41C1-FC4A-BB1E-EBCE2A580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662" y="2660642"/>
            <a:ext cx="2674338" cy="174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572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Resume Continued - Feedback</a:t>
            </a:r>
            <a:endParaRPr dirty="0"/>
          </a:p>
        </p:txBody>
      </p:sp>
      <p:sp>
        <p:nvSpPr>
          <p:cNvPr id="303" name="Google Shape;303;p45"/>
          <p:cNvSpPr txBox="1">
            <a:spLocks noGrp="1"/>
          </p:cNvSpPr>
          <p:nvPr>
            <p:ph type="body" idx="1"/>
          </p:nvPr>
        </p:nvSpPr>
        <p:spPr>
          <a:xfrm>
            <a:off x="471899" y="1919075"/>
            <a:ext cx="6462302" cy="2710200"/>
          </a:xfrm>
          <a:prstGeom prst="rect">
            <a:avLst/>
          </a:prstGeom>
        </p:spPr>
        <p:txBody>
          <a:bodyPr spcFirstLastPara="1" wrap="square" lIns="91425" tIns="91425" rIns="91425" bIns="91425" anchor="t" anchorCtr="0">
            <a:noAutofit/>
          </a:bodyPr>
          <a:lstStyle/>
          <a:p>
            <a:pPr lvl="0"/>
            <a:r>
              <a:rPr lang="en-US" dirty="0"/>
              <a:t>Online Grammar checkers!! (</a:t>
            </a:r>
            <a:r>
              <a:rPr lang="en-US" dirty="0">
                <a:hlinkClick r:id="rId3"/>
              </a:rPr>
              <a:t>https://www.grammarcheck.net/editor/</a:t>
            </a:r>
            <a:r>
              <a:rPr lang="en-US" dirty="0"/>
              <a:t>)</a:t>
            </a:r>
          </a:p>
          <a:p>
            <a:pPr lvl="0"/>
            <a:r>
              <a:rPr lang="en-US" dirty="0"/>
              <a:t>Peers – help each other out!</a:t>
            </a:r>
          </a:p>
          <a:p>
            <a:pPr lvl="0"/>
            <a:r>
              <a:rPr lang="en-US" dirty="0"/>
              <a:t>Mentor Feedback</a:t>
            </a:r>
          </a:p>
          <a:p>
            <a:pPr lvl="0"/>
            <a:r>
              <a:rPr lang="en-US" dirty="0"/>
              <a:t>Ping John or I</a:t>
            </a:r>
          </a:p>
        </p:txBody>
      </p:sp>
      <p:pic>
        <p:nvPicPr>
          <p:cNvPr id="12290" name="Picture 2" descr="Video Job Feedback – SeeMyMarriage">
            <a:extLst>
              <a:ext uri="{FF2B5EF4-FFF2-40B4-BE49-F238E27FC236}">
                <a16:creationId xmlns:a16="http://schemas.microsoft.com/office/drawing/2014/main" id="{BAAD3B99-05F0-B346-A003-EB27A02A3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265" y="3084020"/>
            <a:ext cx="3310467" cy="195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564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Resume Stats</a:t>
            </a:r>
            <a:endParaRPr dirty="0"/>
          </a:p>
        </p:txBody>
      </p:sp>
      <p:pic>
        <p:nvPicPr>
          <p:cNvPr id="8196" name="Picture 4" descr="How Recruiters See Your Resume">
            <a:extLst>
              <a:ext uri="{FF2B5EF4-FFF2-40B4-BE49-F238E27FC236}">
                <a16:creationId xmlns:a16="http://schemas.microsoft.com/office/drawing/2014/main" id="{62DCBE29-2D22-5645-AA3A-3F5ACEF24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593" y="1854982"/>
            <a:ext cx="3103988" cy="30934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Long Do Recruiters Spend Reading Your CV?">
            <a:extLst>
              <a:ext uri="{FF2B5EF4-FFF2-40B4-BE49-F238E27FC236}">
                <a16:creationId xmlns:a16="http://schemas.microsoft.com/office/drawing/2014/main" id="{1D5480BC-644F-5E40-BBAC-C82A3665B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0"/>
            <a:ext cx="304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ow to write a resume after college like a professional">
            <a:extLst>
              <a:ext uri="{FF2B5EF4-FFF2-40B4-BE49-F238E27FC236}">
                <a16:creationId xmlns:a16="http://schemas.microsoft.com/office/drawing/2014/main" id="{09778365-4AC4-7747-A960-52F534E10B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81375"/>
            <a:ext cx="2887175" cy="288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27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Online profiles</a:t>
            </a:r>
            <a:endParaRPr dirty="0"/>
          </a:p>
        </p:txBody>
      </p:sp>
    </p:spTree>
    <p:extLst>
      <p:ext uri="{BB962C8B-B14F-4D97-AF65-F5344CB8AC3E}">
        <p14:creationId xmlns:p14="http://schemas.microsoft.com/office/powerpoint/2010/main" val="3911526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LinkedIn</a:t>
            </a:r>
            <a:endParaRPr/>
          </a:p>
        </p:txBody>
      </p:sp>
      <p:sp>
        <p:nvSpPr>
          <p:cNvPr id="245" name="Google Shape;245;p3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Summary - Tell a Story!</a:t>
            </a:r>
            <a:endParaRPr dirty="0"/>
          </a:p>
          <a:p>
            <a:pPr marL="457200" lvl="0" indent="-342900" algn="l" rtl="0">
              <a:spcBef>
                <a:spcPts val="0"/>
              </a:spcBef>
              <a:spcAft>
                <a:spcPts val="0"/>
              </a:spcAft>
              <a:buSzPts val="1800"/>
              <a:buChar char="●"/>
            </a:pPr>
            <a:r>
              <a:rPr lang="en" dirty="0"/>
              <a:t>Projects - Highlight Features</a:t>
            </a:r>
          </a:p>
          <a:p>
            <a:pPr marL="457200" lvl="0" indent="-342900" algn="l" rtl="0">
              <a:spcBef>
                <a:spcPts val="0"/>
              </a:spcBef>
              <a:spcAft>
                <a:spcPts val="0"/>
              </a:spcAft>
              <a:buSzPts val="1800"/>
              <a:buChar char="●"/>
            </a:pPr>
            <a:r>
              <a:rPr lang="en-US" dirty="0"/>
              <a:t>Previous</a:t>
            </a:r>
            <a:r>
              <a:rPr lang="en" dirty="0"/>
              <a:t> Employment</a:t>
            </a:r>
            <a:endParaRPr dirty="0"/>
          </a:p>
          <a:p>
            <a:pPr marL="457200" lvl="0" indent="-342900" algn="l" rtl="0">
              <a:spcBef>
                <a:spcPts val="0"/>
              </a:spcBef>
              <a:spcAft>
                <a:spcPts val="0"/>
              </a:spcAft>
              <a:buSzPts val="1800"/>
              <a:buChar char="●"/>
            </a:pPr>
            <a:r>
              <a:rPr lang="en" dirty="0"/>
              <a:t>Education - </a:t>
            </a:r>
            <a:r>
              <a:rPr lang="en" dirty="0" err="1"/>
              <a:t>LaunchCode</a:t>
            </a:r>
            <a:r>
              <a:rPr lang="en" dirty="0"/>
              <a:t> \o/</a:t>
            </a:r>
            <a:endParaRPr dirty="0"/>
          </a:p>
          <a:p>
            <a:pPr marL="457200" lvl="0" indent="-342900" algn="l" rtl="0">
              <a:spcBef>
                <a:spcPts val="0"/>
              </a:spcBef>
              <a:spcAft>
                <a:spcPts val="0"/>
              </a:spcAft>
              <a:buSzPts val="1800"/>
              <a:buChar char="●"/>
            </a:pPr>
            <a:r>
              <a:rPr lang="en" dirty="0"/>
              <a:t>Skills</a:t>
            </a:r>
            <a:endParaRPr dirty="0"/>
          </a:p>
          <a:p>
            <a:pPr marL="457200" lvl="0" indent="-342900" algn="l" rtl="0">
              <a:spcBef>
                <a:spcPts val="0"/>
              </a:spcBef>
              <a:spcAft>
                <a:spcPts val="0"/>
              </a:spcAft>
              <a:buSzPts val="1800"/>
              <a:buChar char="●"/>
            </a:pPr>
            <a:r>
              <a:rPr lang="en" dirty="0"/>
              <a:t>Volunteering</a:t>
            </a:r>
            <a:endParaRPr dirty="0"/>
          </a:p>
          <a:p>
            <a:pPr marL="457200" lvl="0" indent="-342900" algn="l" rtl="0">
              <a:spcBef>
                <a:spcPts val="0"/>
              </a:spcBef>
              <a:spcAft>
                <a:spcPts val="0"/>
              </a:spcAft>
              <a:buSzPts val="1800"/>
              <a:buChar char="●"/>
            </a:pPr>
            <a:r>
              <a:rPr lang="en" dirty="0"/>
              <a:t>Accomplishments</a:t>
            </a:r>
            <a:endParaRPr dirty="0"/>
          </a:p>
        </p:txBody>
      </p:sp>
      <p:pic>
        <p:nvPicPr>
          <p:cNvPr id="246" name="Google Shape;246;p36"/>
          <p:cNvPicPr preferRelativeResize="0"/>
          <p:nvPr/>
        </p:nvPicPr>
        <p:blipFill>
          <a:blip r:embed="rId3">
            <a:alphaModFix/>
          </a:blip>
          <a:stretch>
            <a:fillRect/>
          </a:stretch>
        </p:blipFill>
        <p:spPr>
          <a:xfrm>
            <a:off x="5288025" y="1845425"/>
            <a:ext cx="3062050" cy="3124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GitHub Profile</a:t>
            </a:r>
            <a:endParaRPr/>
          </a:p>
        </p:txBody>
      </p:sp>
      <p:sp>
        <p:nvSpPr>
          <p:cNvPr id="252" name="Google Shape;252;p3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Professional Name and Picture</a:t>
            </a:r>
            <a:endParaRPr dirty="0"/>
          </a:p>
          <a:p>
            <a:pPr marL="457200" lvl="0" indent="-342900" algn="l" rtl="0">
              <a:spcBef>
                <a:spcPts val="0"/>
              </a:spcBef>
              <a:spcAft>
                <a:spcPts val="0"/>
              </a:spcAft>
              <a:buSzPts val="1800"/>
              <a:buChar char="●"/>
            </a:pPr>
            <a:r>
              <a:rPr lang="en" dirty="0"/>
              <a:t>Star Your Best Projects</a:t>
            </a:r>
          </a:p>
          <a:p>
            <a:pPr marL="457200" lvl="0" indent="-342900" algn="l" rtl="0">
              <a:spcBef>
                <a:spcPts val="0"/>
              </a:spcBef>
              <a:spcAft>
                <a:spcPts val="0"/>
              </a:spcAft>
              <a:buSzPts val="1800"/>
              <a:buChar char="●"/>
            </a:pPr>
            <a:r>
              <a:rPr lang="en-US" dirty="0"/>
              <a:t>Follow</a:t>
            </a:r>
            <a:r>
              <a:rPr lang="en" dirty="0"/>
              <a:t> each other</a:t>
            </a:r>
            <a:endParaRPr dirty="0"/>
          </a:p>
        </p:txBody>
      </p:sp>
      <p:pic>
        <p:nvPicPr>
          <p:cNvPr id="253" name="Google Shape;253;p37"/>
          <p:cNvPicPr preferRelativeResize="0"/>
          <p:nvPr/>
        </p:nvPicPr>
        <p:blipFill>
          <a:blip r:embed="rId3">
            <a:alphaModFix/>
          </a:blip>
          <a:stretch>
            <a:fillRect/>
          </a:stretch>
        </p:blipFill>
        <p:spPr>
          <a:xfrm>
            <a:off x="5527625" y="1919075"/>
            <a:ext cx="2422200" cy="2963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GitHub Projects</a:t>
            </a:r>
            <a:endParaRPr/>
          </a:p>
        </p:txBody>
      </p:sp>
      <p:sp>
        <p:nvSpPr>
          <p:cNvPr id="259" name="Google Shape;259;p3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Clear Names</a:t>
            </a:r>
            <a:endParaRPr dirty="0"/>
          </a:p>
          <a:p>
            <a:pPr marL="457200" lvl="0" indent="-342900" algn="l" rtl="0">
              <a:spcBef>
                <a:spcPts val="0"/>
              </a:spcBef>
              <a:spcAft>
                <a:spcPts val="0"/>
              </a:spcAft>
              <a:buSzPts val="1800"/>
              <a:buChar char="●"/>
            </a:pPr>
            <a:r>
              <a:rPr lang="en" dirty="0"/>
              <a:t>Self-Contained</a:t>
            </a:r>
            <a:endParaRPr dirty="0"/>
          </a:p>
          <a:p>
            <a:pPr marL="457200" lvl="0" indent="-342900" algn="l" rtl="0">
              <a:spcBef>
                <a:spcPts val="0"/>
              </a:spcBef>
              <a:spcAft>
                <a:spcPts val="0"/>
              </a:spcAft>
              <a:buSzPts val="1800"/>
              <a:buChar char="●"/>
            </a:pPr>
            <a:r>
              <a:rPr lang="en" dirty="0"/>
              <a:t>Clean Up Cruft</a:t>
            </a:r>
            <a:endParaRPr dirty="0"/>
          </a:p>
          <a:p>
            <a:pPr marL="457200" lvl="0" indent="-342900" algn="l" rtl="0">
              <a:spcBef>
                <a:spcPts val="0"/>
              </a:spcBef>
              <a:spcAft>
                <a:spcPts val="0"/>
              </a:spcAft>
              <a:buSzPts val="1800"/>
              <a:buChar char="●"/>
            </a:pPr>
            <a:r>
              <a:rPr lang="en" dirty="0"/>
              <a:t>Common Files to Include:</a:t>
            </a:r>
            <a:endParaRPr dirty="0"/>
          </a:p>
          <a:p>
            <a:pPr marL="914400" lvl="1" indent="-317500" algn="l" rtl="0">
              <a:spcBef>
                <a:spcPts val="0"/>
              </a:spcBef>
              <a:spcAft>
                <a:spcPts val="0"/>
              </a:spcAft>
              <a:buSzPts val="1400"/>
              <a:buChar char="○"/>
            </a:pPr>
            <a:r>
              <a:rPr lang="en" dirty="0" err="1"/>
              <a:t>README.md</a:t>
            </a:r>
            <a:endParaRPr dirty="0"/>
          </a:p>
          <a:p>
            <a:pPr marL="1371600" lvl="2" indent="-317500" algn="l" rtl="0">
              <a:spcBef>
                <a:spcPts val="0"/>
              </a:spcBef>
              <a:spcAft>
                <a:spcPts val="0"/>
              </a:spcAft>
              <a:buSzPts val="1400"/>
              <a:buChar char="■"/>
            </a:pPr>
            <a:r>
              <a:rPr lang="en" u="sng" dirty="0">
                <a:solidFill>
                  <a:schemeClr val="hlink"/>
                </a:solidFill>
                <a:hlinkClick r:id="rId3"/>
              </a:rPr>
              <a:t>Create a README</a:t>
            </a:r>
            <a:endParaRPr dirty="0"/>
          </a:p>
          <a:p>
            <a:pPr marL="1371600" lvl="2" indent="-317500" algn="l" rtl="0">
              <a:spcBef>
                <a:spcPts val="0"/>
              </a:spcBef>
              <a:spcAft>
                <a:spcPts val="0"/>
              </a:spcAft>
              <a:buSzPts val="1400"/>
              <a:buChar char="■"/>
            </a:pPr>
            <a:r>
              <a:rPr lang="en" u="sng" dirty="0">
                <a:solidFill>
                  <a:schemeClr val="hlink"/>
                </a:solidFill>
                <a:hlinkClick r:id="rId4"/>
              </a:rPr>
              <a:t>Mastering GitHub Markdown</a:t>
            </a:r>
            <a:endParaRPr dirty="0"/>
          </a:p>
          <a:p>
            <a:pPr marL="914400" lvl="1" indent="-317500" algn="l" rtl="0">
              <a:spcBef>
                <a:spcPts val="0"/>
              </a:spcBef>
              <a:spcAft>
                <a:spcPts val="0"/>
              </a:spcAft>
              <a:buSzPts val="1400"/>
              <a:buChar char="○"/>
            </a:pPr>
            <a:r>
              <a:rPr lang="en" dirty="0" err="1"/>
              <a:t>License.txt</a:t>
            </a:r>
            <a:endParaRPr dirty="0"/>
          </a:p>
          <a:p>
            <a:pPr marL="914400" lvl="1" indent="-317500" algn="l" rtl="0">
              <a:spcBef>
                <a:spcPts val="0"/>
              </a:spcBef>
              <a:spcAft>
                <a:spcPts val="0"/>
              </a:spcAft>
              <a:buSzPts val="1400"/>
              <a:buChar char="○"/>
            </a:pPr>
            <a:r>
              <a:rPr lang="en" dirty="0"/>
              <a:t>.</a:t>
            </a:r>
            <a:r>
              <a:rPr lang="en" dirty="0" err="1"/>
              <a:t>gitignore</a:t>
            </a:r>
            <a:endParaRPr dirty="0"/>
          </a:p>
        </p:txBody>
      </p:sp>
      <p:pic>
        <p:nvPicPr>
          <p:cNvPr id="260" name="Google Shape;260;p38"/>
          <p:cNvPicPr preferRelativeResize="0"/>
          <p:nvPr/>
        </p:nvPicPr>
        <p:blipFill>
          <a:blip r:embed="rId5">
            <a:alphaModFix/>
          </a:blip>
          <a:stretch>
            <a:fillRect/>
          </a:stretch>
        </p:blipFill>
        <p:spPr>
          <a:xfrm>
            <a:off x="5211725" y="1919075"/>
            <a:ext cx="3137751" cy="30129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Online Communities</a:t>
            </a:r>
            <a:endParaRPr/>
          </a:p>
        </p:txBody>
      </p:sp>
      <p:sp>
        <p:nvSpPr>
          <p:cNvPr id="266" name="Google Shape;266;p3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err="1"/>
              <a:t>LaunchCode</a:t>
            </a:r>
            <a:r>
              <a:rPr lang="en" dirty="0"/>
              <a:t> Community &amp; Alumni</a:t>
            </a:r>
            <a:endParaRPr dirty="0"/>
          </a:p>
          <a:p>
            <a:pPr lvl="0"/>
            <a:r>
              <a:rPr lang="en-US" dirty="0"/>
              <a:t>Twitter</a:t>
            </a:r>
          </a:p>
          <a:p>
            <a:r>
              <a:rPr lang="en-US" dirty="0"/>
              <a:t>Facebook groups</a:t>
            </a:r>
          </a:p>
          <a:p>
            <a:pPr marL="457200" lvl="0" indent="-342900" algn="l" rtl="0">
              <a:spcBef>
                <a:spcPts val="0"/>
              </a:spcBef>
              <a:spcAft>
                <a:spcPts val="0"/>
              </a:spcAft>
              <a:buSzPts val="1800"/>
              <a:buChar char="●"/>
            </a:pPr>
            <a:r>
              <a:rPr lang="en" dirty="0"/>
              <a:t>Slack / Discord</a:t>
            </a:r>
          </a:p>
          <a:p>
            <a:pPr marL="457200" lvl="0" indent="-342900" algn="l" rtl="0">
              <a:spcBef>
                <a:spcPts val="0"/>
              </a:spcBef>
              <a:spcAft>
                <a:spcPts val="0"/>
              </a:spcAft>
              <a:buSzPts val="1800"/>
              <a:buChar char="●"/>
            </a:pPr>
            <a:r>
              <a:rPr lang="en" dirty="0"/>
              <a:t>Meetup: </a:t>
            </a:r>
            <a:r>
              <a:rPr lang="en" u="sng" dirty="0">
                <a:solidFill>
                  <a:schemeClr val="hlink"/>
                </a:solidFill>
                <a:hlinkClick r:id="rId3"/>
              </a:rPr>
              <a:t>https://www.meetup.com/</a:t>
            </a:r>
            <a:r>
              <a:rPr lang="en" dirty="0"/>
              <a:t> </a:t>
            </a:r>
          </a:p>
          <a:p>
            <a:pPr marL="457200" lvl="0" indent="-342900" algn="l" rtl="0">
              <a:spcBef>
                <a:spcPts val="0"/>
              </a:spcBef>
              <a:spcAft>
                <a:spcPts val="0"/>
              </a:spcAft>
              <a:buSzPts val="1800"/>
              <a:buChar char="●"/>
            </a:pPr>
            <a:r>
              <a:rPr lang="en" dirty="0"/>
              <a:t>Hacker News: </a:t>
            </a:r>
            <a:r>
              <a:rPr lang="en" u="sng" dirty="0">
                <a:solidFill>
                  <a:schemeClr val="hlink"/>
                </a:solidFill>
                <a:hlinkClick r:id="rId4"/>
              </a:rPr>
              <a:t>https://news.ycombinator.com/</a:t>
            </a:r>
            <a:r>
              <a:rPr lang="en" dirty="0"/>
              <a:t> </a:t>
            </a:r>
            <a:endParaRPr dirty="0"/>
          </a:p>
          <a:p>
            <a:pPr marL="457200" lvl="0" indent="-342900" algn="l" rtl="0">
              <a:spcBef>
                <a:spcPts val="0"/>
              </a:spcBef>
              <a:spcAft>
                <a:spcPts val="0"/>
              </a:spcAft>
              <a:buSzPts val="1800"/>
              <a:buChar char="●"/>
            </a:pPr>
            <a:r>
              <a:rPr lang="en" dirty="0" err="1"/>
              <a:t>Men</a:t>
            </a:r>
            <a:r>
              <a:rPr lang="en" i="1" dirty="0" err="1"/>
              <a:t>tea</a:t>
            </a:r>
            <a:r>
              <a:rPr lang="en" dirty="0" err="1"/>
              <a:t>ship</a:t>
            </a:r>
            <a:r>
              <a:rPr lang="en" dirty="0"/>
              <a:t> </a:t>
            </a:r>
            <a:r>
              <a:rPr lang="en" u="sng" dirty="0">
                <a:solidFill>
                  <a:schemeClr val="hlink"/>
                </a:solidFill>
                <a:hlinkClick r:id="rId5"/>
              </a:rPr>
              <a:t>www.menteaship.com</a:t>
            </a:r>
            <a:r>
              <a:rPr lang="en" dirty="0"/>
              <a:t> </a:t>
            </a:r>
          </a:p>
          <a:p>
            <a:pPr marL="457200" lvl="0" indent="-342900" algn="l" rtl="0">
              <a:spcBef>
                <a:spcPts val="0"/>
              </a:spcBef>
              <a:spcAft>
                <a:spcPts val="0"/>
              </a:spcAft>
              <a:buSzPts val="1800"/>
              <a:buChar char="●"/>
            </a:pPr>
            <a:r>
              <a:rPr lang="en" dirty="0"/>
              <a:t>Share Your Favorites in #general</a:t>
            </a:r>
            <a:endParaRPr dirty="0"/>
          </a:p>
        </p:txBody>
      </p:sp>
      <p:pic>
        <p:nvPicPr>
          <p:cNvPr id="267" name="Google Shape;267;p39"/>
          <p:cNvPicPr preferRelativeResize="0"/>
          <p:nvPr/>
        </p:nvPicPr>
        <p:blipFill>
          <a:blip r:embed="rId6">
            <a:alphaModFix/>
          </a:blip>
          <a:stretch>
            <a:fillRect/>
          </a:stretch>
        </p:blipFill>
        <p:spPr>
          <a:xfrm>
            <a:off x="5863525" y="1858938"/>
            <a:ext cx="2830475" cy="2830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19B3-0240-714D-B794-71A6E3980E80}"/>
              </a:ext>
            </a:extLst>
          </p:cNvPr>
          <p:cNvSpPr>
            <a:spLocks noGrp="1"/>
          </p:cNvSpPr>
          <p:nvPr>
            <p:ph type="title"/>
          </p:nvPr>
        </p:nvSpPr>
        <p:spPr/>
        <p:txBody>
          <a:bodyPr/>
          <a:lstStyle/>
          <a:p>
            <a:r>
              <a:rPr lang="en-US" dirty="0"/>
              <a:t>Project Planning</a:t>
            </a:r>
          </a:p>
        </p:txBody>
      </p:sp>
    </p:spTree>
    <p:extLst>
      <p:ext uri="{BB962C8B-B14F-4D97-AF65-F5344CB8AC3E}">
        <p14:creationId xmlns:p14="http://schemas.microsoft.com/office/powerpoint/2010/main" val="988699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Agenda</a:t>
            </a:r>
            <a:endParaRPr/>
          </a:p>
        </p:txBody>
      </p:sp>
      <p:sp>
        <p:nvSpPr>
          <p:cNvPr id="88" name="Google Shape;88;p16"/>
          <p:cNvSpPr txBox="1">
            <a:spLocks noGrp="1"/>
          </p:cNvSpPr>
          <p:nvPr>
            <p:ph type="body" idx="1"/>
          </p:nvPr>
        </p:nvSpPr>
        <p:spPr>
          <a:xfrm>
            <a:off x="471900" y="1919075"/>
            <a:ext cx="4112400" cy="2813792"/>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Technical question</a:t>
            </a:r>
          </a:p>
          <a:p>
            <a:pPr marL="457200" lvl="0" indent="-317500" algn="l" rtl="0">
              <a:spcBef>
                <a:spcPts val="0"/>
              </a:spcBef>
              <a:spcAft>
                <a:spcPts val="0"/>
              </a:spcAft>
              <a:buSzPts val="1400"/>
              <a:buChar char="●"/>
            </a:pPr>
            <a:r>
              <a:rPr lang="en" sz="1400" dirty="0"/>
              <a:t>Objectives and Timeline</a:t>
            </a:r>
            <a:endParaRPr sz="1400" dirty="0"/>
          </a:p>
          <a:p>
            <a:pPr marL="457200" lvl="0" indent="-317500" algn="l" rtl="0">
              <a:spcBef>
                <a:spcPts val="0"/>
              </a:spcBef>
              <a:spcAft>
                <a:spcPts val="0"/>
              </a:spcAft>
              <a:buSzPts val="1400"/>
              <a:buChar char="●"/>
            </a:pPr>
            <a:r>
              <a:rPr lang="en" sz="1400" dirty="0"/>
              <a:t>Lecture</a:t>
            </a:r>
            <a:endParaRPr lang="en-US" sz="1400" dirty="0"/>
          </a:p>
          <a:p>
            <a:pPr marL="914400" lvl="1" indent="-317500" algn="l" rtl="0">
              <a:spcBef>
                <a:spcPts val="0"/>
              </a:spcBef>
              <a:spcAft>
                <a:spcPts val="0"/>
              </a:spcAft>
              <a:buSzPts val="1400"/>
              <a:buChar char="○"/>
            </a:pPr>
            <a:r>
              <a:rPr lang="en" dirty="0"/>
              <a:t>Git Demo</a:t>
            </a:r>
          </a:p>
          <a:p>
            <a:pPr marL="914400" lvl="1" indent="-317500" algn="l" rtl="0">
              <a:spcBef>
                <a:spcPts val="0"/>
              </a:spcBef>
              <a:spcAft>
                <a:spcPts val="0"/>
              </a:spcAft>
              <a:buSzPts val="1400"/>
              <a:buChar char="○"/>
            </a:pPr>
            <a:r>
              <a:rPr lang="en-US" sz="1400" dirty="0"/>
              <a:t>Software licensing</a:t>
            </a:r>
            <a:endParaRPr sz="1400" dirty="0"/>
          </a:p>
          <a:p>
            <a:pPr marL="914400" lvl="1" indent="-317500" algn="l" rtl="0">
              <a:spcBef>
                <a:spcPts val="0"/>
              </a:spcBef>
              <a:spcAft>
                <a:spcPts val="0"/>
              </a:spcAft>
              <a:buSzPts val="1400"/>
              <a:buChar char="○"/>
            </a:pPr>
            <a:r>
              <a:rPr lang="en-US" dirty="0"/>
              <a:t>Resume</a:t>
            </a:r>
          </a:p>
          <a:p>
            <a:pPr marL="914400" lvl="1" indent="-317500" algn="l" rtl="0">
              <a:spcBef>
                <a:spcPts val="0"/>
              </a:spcBef>
              <a:spcAft>
                <a:spcPts val="0"/>
              </a:spcAft>
              <a:buSzPts val="1400"/>
              <a:buChar char="○"/>
            </a:pPr>
            <a:r>
              <a:rPr lang="en-US" sz="1400" dirty="0"/>
              <a:t>Online profiles</a:t>
            </a:r>
            <a:endParaRPr sz="1400" dirty="0"/>
          </a:p>
          <a:p>
            <a:pPr marL="457200" lvl="0" indent="-317500" algn="l" rtl="0">
              <a:spcBef>
                <a:spcPts val="0"/>
              </a:spcBef>
              <a:spcAft>
                <a:spcPts val="0"/>
              </a:spcAft>
              <a:buSzPts val="1400"/>
              <a:buChar char="●"/>
            </a:pPr>
            <a:r>
              <a:rPr lang="en" sz="1400" dirty="0"/>
              <a:t>Assignment: Project Planning</a:t>
            </a:r>
          </a:p>
          <a:p>
            <a:pPr marL="457200" lvl="0" indent="-317500" algn="l" rtl="0">
              <a:spcBef>
                <a:spcPts val="0"/>
              </a:spcBef>
              <a:spcAft>
                <a:spcPts val="0"/>
              </a:spcAft>
              <a:buSzPts val="1400"/>
              <a:buChar char="●"/>
            </a:pPr>
            <a:r>
              <a:rPr lang="en" sz="1400" dirty="0"/>
              <a:t>Questions</a:t>
            </a:r>
            <a:endParaRPr sz="1400" dirty="0"/>
          </a:p>
          <a:p>
            <a:pPr marL="457200" lvl="0" indent="-317500" algn="l" rtl="0">
              <a:spcBef>
                <a:spcPts val="0"/>
              </a:spcBef>
              <a:spcAft>
                <a:spcPts val="0"/>
              </a:spcAft>
              <a:buSzPts val="1400"/>
              <a:buChar char="●"/>
            </a:pPr>
            <a:r>
              <a:rPr lang="en" sz="1400" dirty="0"/>
              <a:t>Activity</a:t>
            </a:r>
            <a:endParaRPr sz="1400" dirty="0"/>
          </a:p>
          <a:p>
            <a:pPr marL="914400" lvl="1" indent="-317500" algn="l" rtl="0">
              <a:spcBef>
                <a:spcPts val="0"/>
              </a:spcBef>
              <a:spcAft>
                <a:spcPts val="0"/>
              </a:spcAft>
              <a:buSzPts val="1400"/>
              <a:buChar char="○"/>
            </a:pPr>
            <a:r>
              <a:rPr lang="en" sz="1400" dirty="0"/>
              <a:t>Resume Workshop</a:t>
            </a:r>
            <a:endParaRPr sz="1400" dirty="0"/>
          </a:p>
        </p:txBody>
      </p:sp>
      <p:pic>
        <p:nvPicPr>
          <p:cNvPr id="89" name="Google Shape;89;p16"/>
          <p:cNvPicPr preferRelativeResize="0"/>
          <p:nvPr/>
        </p:nvPicPr>
        <p:blipFill>
          <a:blip r:embed="rId3">
            <a:alphaModFix/>
          </a:blip>
          <a:stretch>
            <a:fillRect/>
          </a:stretch>
        </p:blipFill>
        <p:spPr>
          <a:xfrm>
            <a:off x="4785330" y="1919074"/>
            <a:ext cx="3908670" cy="2938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C90D-B080-3F43-853F-07A67F45BDA5}"/>
              </a:ext>
            </a:extLst>
          </p:cNvPr>
          <p:cNvSpPr>
            <a:spLocks noGrp="1"/>
          </p:cNvSpPr>
          <p:nvPr>
            <p:ph type="title"/>
          </p:nvPr>
        </p:nvSpPr>
        <p:spPr/>
        <p:txBody>
          <a:bodyPr/>
          <a:lstStyle/>
          <a:p>
            <a:r>
              <a:rPr lang="en-US" dirty="0"/>
              <a:t>Assignment: Project Planning</a:t>
            </a:r>
          </a:p>
        </p:txBody>
      </p:sp>
      <p:sp>
        <p:nvSpPr>
          <p:cNvPr id="3" name="Text Placeholder 2">
            <a:extLst>
              <a:ext uri="{FF2B5EF4-FFF2-40B4-BE49-F238E27FC236}">
                <a16:creationId xmlns:a16="http://schemas.microsoft.com/office/drawing/2014/main" id="{C4410AE2-56B7-B141-8943-670820797A94}"/>
              </a:ext>
            </a:extLst>
          </p:cNvPr>
          <p:cNvSpPr>
            <a:spLocks noGrp="1"/>
          </p:cNvSpPr>
          <p:nvPr>
            <p:ph type="body" idx="1"/>
          </p:nvPr>
        </p:nvSpPr>
        <p:spPr/>
        <p:txBody>
          <a:bodyPr/>
          <a:lstStyle/>
          <a:p>
            <a:r>
              <a:rPr lang="en-US" dirty="0"/>
              <a:t>A wireframe for each page in the MVP of your project, at least 3 total.</a:t>
            </a:r>
          </a:p>
          <a:p>
            <a:r>
              <a:rPr lang="en-US" dirty="0"/>
              <a:t>A link to your </a:t>
            </a:r>
            <a:r>
              <a:rPr lang="en-US" i="1" dirty="0"/>
              <a:t>public</a:t>
            </a:r>
            <a:r>
              <a:rPr lang="en-US" dirty="0"/>
              <a:t> project tracker (i.e. Trello).</a:t>
            </a:r>
          </a:p>
          <a:p>
            <a:r>
              <a:rPr lang="en-US" dirty="0"/>
              <a:t>If you have not already, create your initial project repository in GitHub</a:t>
            </a:r>
          </a:p>
        </p:txBody>
      </p:sp>
    </p:spTree>
    <p:extLst>
      <p:ext uri="{BB962C8B-B14F-4D97-AF65-F5344CB8AC3E}">
        <p14:creationId xmlns:p14="http://schemas.microsoft.com/office/powerpoint/2010/main" val="711520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p:nvPr/>
        </p:nvSpPr>
        <p:spPr>
          <a:xfrm>
            <a:off x="0" y="0"/>
            <a:ext cx="9144000" cy="46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“If I cannot do great things, I can do small things in a great way.” </a:t>
            </a:r>
            <a:br>
              <a:rPr lang="en" sz="4800" dirty="0"/>
            </a:br>
            <a:r>
              <a:rPr lang="en" sz="4800" dirty="0"/>
              <a:t>- Martin Luther King</a:t>
            </a:r>
            <a:endParaRPr sz="4800" dirty="0"/>
          </a:p>
        </p:txBody>
      </p:sp>
    </p:spTree>
    <p:extLst>
      <p:ext uri="{BB962C8B-B14F-4D97-AF65-F5344CB8AC3E}">
        <p14:creationId xmlns:p14="http://schemas.microsoft.com/office/powerpoint/2010/main" val="2410414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D0AC-F0DF-1F42-9F17-C888BF1F7EB3}"/>
              </a:ext>
            </a:extLst>
          </p:cNvPr>
          <p:cNvSpPr>
            <a:spLocks noGrp="1"/>
          </p:cNvSpPr>
          <p:nvPr>
            <p:ph type="title"/>
          </p:nvPr>
        </p:nvSpPr>
        <p:spPr/>
        <p:txBody>
          <a:bodyPr/>
          <a:lstStyle/>
          <a:p>
            <a:r>
              <a:rPr lang="en-US" dirty="0" err="1"/>
              <a:t>QuEsTiOnS</a:t>
            </a:r>
            <a:endParaRPr lang="en-US" dirty="0"/>
          </a:p>
        </p:txBody>
      </p:sp>
      <p:pic>
        <p:nvPicPr>
          <p:cNvPr id="5122" name="Picture 2" descr="End of Presentation ANY QUESTIONS? Meme Generator at MemeCreator.org! | Meme  feliz aniversário, Meme de aniversário, Aniversário do gato">
            <a:extLst>
              <a:ext uri="{FF2B5EF4-FFF2-40B4-BE49-F238E27FC236}">
                <a16:creationId xmlns:a16="http://schemas.microsoft.com/office/drawing/2014/main" id="{61965BE8-6238-944D-834F-448660708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 y="1803512"/>
            <a:ext cx="2636014" cy="29790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op 175 Best Questions Meme 2022 That Science Can&amp;#39;t Answer">
            <a:extLst>
              <a:ext uri="{FF2B5EF4-FFF2-40B4-BE49-F238E27FC236}">
                <a16:creationId xmlns:a16="http://schemas.microsoft.com/office/drawing/2014/main" id="{8CA0311D-D9B4-E149-80B8-01C4B2540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039" y="1803512"/>
            <a:ext cx="2776189" cy="305220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 When your lecturer asks if you have any questions meme |  UniversityStudent.org">
            <a:extLst>
              <a:ext uri="{FF2B5EF4-FFF2-40B4-BE49-F238E27FC236}">
                <a16:creationId xmlns:a16="http://schemas.microsoft.com/office/drawing/2014/main" id="{61C14BB5-4FEB-094D-BC0B-C7CE7105D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0786" y="1142999"/>
            <a:ext cx="3760885" cy="363956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0F38F04F-15ED-274A-994B-13C671520024}"/>
              </a:ext>
            </a:extLst>
          </p:cNvPr>
          <p:cNvSpPr txBox="1">
            <a:spLocks/>
          </p:cNvSpPr>
          <p:nvPr/>
        </p:nvSpPr>
        <p:spPr>
          <a:xfrm>
            <a:off x="6591865" y="759149"/>
            <a:ext cx="2525820"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r>
              <a:rPr lang="en-US" dirty="0" err="1"/>
              <a:t>QuEsTiOnS</a:t>
            </a:r>
            <a:endParaRPr lang="en-US" dirty="0"/>
          </a:p>
        </p:txBody>
      </p:sp>
      <p:sp>
        <p:nvSpPr>
          <p:cNvPr id="8" name="Title 1">
            <a:extLst>
              <a:ext uri="{FF2B5EF4-FFF2-40B4-BE49-F238E27FC236}">
                <a16:creationId xmlns:a16="http://schemas.microsoft.com/office/drawing/2014/main" id="{403429BC-F9AB-194F-ACED-8239ADAC27C8}"/>
              </a:ext>
            </a:extLst>
          </p:cNvPr>
          <p:cNvSpPr txBox="1">
            <a:spLocks/>
          </p:cNvSpPr>
          <p:nvPr/>
        </p:nvSpPr>
        <p:spPr>
          <a:xfrm>
            <a:off x="3210991" y="302146"/>
            <a:ext cx="2722018"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algn="ctr"/>
            <a:r>
              <a:rPr lang="en-US" dirty="0"/>
              <a:t>??????</a:t>
            </a:r>
          </a:p>
        </p:txBody>
      </p:sp>
    </p:spTree>
    <p:extLst>
      <p:ext uri="{BB962C8B-B14F-4D97-AF65-F5344CB8AC3E}">
        <p14:creationId xmlns:p14="http://schemas.microsoft.com/office/powerpoint/2010/main" val="298783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Coding challenge</a:t>
            </a:r>
            <a:endParaRPr dirty="0"/>
          </a:p>
        </p:txBody>
      </p:sp>
      <p:sp>
        <p:nvSpPr>
          <p:cNvPr id="2" name="TextBox 1">
            <a:extLst>
              <a:ext uri="{FF2B5EF4-FFF2-40B4-BE49-F238E27FC236}">
                <a16:creationId xmlns:a16="http://schemas.microsoft.com/office/drawing/2014/main" id="{D21812DE-052B-D147-9570-8DB0378F6348}"/>
              </a:ext>
            </a:extLst>
          </p:cNvPr>
          <p:cNvSpPr txBox="1"/>
          <p:nvPr/>
        </p:nvSpPr>
        <p:spPr>
          <a:xfrm>
            <a:off x="2302933" y="2980267"/>
            <a:ext cx="5141151" cy="307777"/>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www.coderbyte.com</a:t>
            </a:r>
            <a:r>
              <a:rPr lang="en-US" dirty="0">
                <a:solidFill>
                  <a:schemeClr val="bg1"/>
                </a:solidFill>
              </a:rPr>
              <a:t>/editor/First%20Reverse:JavaScript</a:t>
            </a:r>
          </a:p>
        </p:txBody>
      </p:sp>
      <p:sp>
        <p:nvSpPr>
          <p:cNvPr id="3" name="TextBox 2">
            <a:extLst>
              <a:ext uri="{FF2B5EF4-FFF2-40B4-BE49-F238E27FC236}">
                <a16:creationId xmlns:a16="http://schemas.microsoft.com/office/drawing/2014/main" id="{5552566D-D728-7945-8FF6-0CDB8FC47D87}"/>
              </a:ext>
            </a:extLst>
          </p:cNvPr>
          <p:cNvSpPr txBox="1"/>
          <p:nvPr/>
        </p:nvSpPr>
        <p:spPr>
          <a:xfrm>
            <a:off x="2250834" y="3288044"/>
            <a:ext cx="5245347" cy="523220"/>
          </a:xfrm>
          <a:prstGeom prst="rect">
            <a:avLst/>
          </a:prstGeom>
          <a:noFill/>
        </p:spPr>
        <p:txBody>
          <a:bodyPr wrap="none" rtlCol="0">
            <a:spAutoFit/>
          </a:bodyPr>
          <a:lstStyle/>
          <a:p>
            <a:r>
              <a:rPr lang="en-US" i="1" dirty="0"/>
              <a:t>“First, solve the problem. Then, write the code.” – John Johnson</a:t>
            </a:r>
            <a:endParaRPr lang="en-US" dirty="0"/>
          </a:p>
          <a:p>
            <a:endParaRPr lang="en-US" dirty="0"/>
          </a:p>
        </p:txBody>
      </p:sp>
    </p:spTree>
    <p:extLst>
      <p:ext uri="{BB962C8B-B14F-4D97-AF65-F5344CB8AC3E}">
        <p14:creationId xmlns:p14="http://schemas.microsoft.com/office/powerpoint/2010/main" val="127523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95" name="Google Shape;95;p17"/>
          <p:cNvSpPr txBox="1">
            <a:spLocks noGrp="1"/>
          </p:cNvSpPr>
          <p:nvPr>
            <p:ph type="body" idx="1"/>
          </p:nvPr>
        </p:nvSpPr>
        <p:spPr>
          <a:xfrm>
            <a:off x="471900" y="1919075"/>
            <a:ext cx="5844233"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Student should learn:</a:t>
            </a:r>
            <a:endParaRPr lang="en" sz="1600" dirty="0"/>
          </a:p>
          <a:p>
            <a:pPr lvl="1" indent="-342900">
              <a:spcBef>
                <a:spcPts val="0"/>
              </a:spcBef>
              <a:buSzPts val="1800"/>
              <a:buChar char="●"/>
            </a:pPr>
            <a:r>
              <a:rPr lang="en" sz="1600" dirty="0"/>
              <a:t>More about Git</a:t>
            </a:r>
          </a:p>
          <a:p>
            <a:pPr lvl="1" indent="-342900">
              <a:spcBef>
                <a:spcPts val="0"/>
              </a:spcBef>
              <a:buSzPts val="1800"/>
              <a:buChar char="●"/>
            </a:pPr>
            <a:r>
              <a:rPr lang="en" sz="1600" dirty="0"/>
              <a:t>What are Software Licensing</a:t>
            </a:r>
          </a:p>
          <a:p>
            <a:pPr lvl="2" indent="-342900">
              <a:spcBef>
                <a:spcPts val="0"/>
              </a:spcBef>
              <a:buSzPts val="1800"/>
              <a:buChar char="●"/>
            </a:pPr>
            <a:r>
              <a:rPr lang="en" sz="1600" dirty="0"/>
              <a:t>What, why, and different types</a:t>
            </a:r>
          </a:p>
          <a:p>
            <a:pPr lvl="1" indent="-342900">
              <a:spcBef>
                <a:spcPts val="0"/>
              </a:spcBef>
              <a:buSzPts val="1800"/>
              <a:buChar char="●"/>
            </a:pPr>
            <a:r>
              <a:rPr lang="en" sz="1600" dirty="0"/>
              <a:t>Know What Makes a Good Technical Resume</a:t>
            </a:r>
            <a:endParaRPr sz="1600" dirty="0"/>
          </a:p>
          <a:p>
            <a:pPr lvl="1" indent="-342900">
              <a:spcBef>
                <a:spcPts val="0"/>
              </a:spcBef>
              <a:buSzPts val="1800"/>
              <a:buChar char="●"/>
            </a:pPr>
            <a:r>
              <a:rPr lang="en" sz="1600" dirty="0"/>
              <a:t>Utilize LinkedIn to Network with Other Professionals</a:t>
            </a:r>
            <a:endParaRPr sz="1600" dirty="0"/>
          </a:p>
          <a:p>
            <a:pPr lvl="1" indent="-342900">
              <a:spcBef>
                <a:spcPts val="0"/>
              </a:spcBef>
              <a:buSzPts val="1800"/>
              <a:buChar char="●"/>
            </a:pPr>
            <a:r>
              <a:rPr lang="en" sz="1600" dirty="0"/>
              <a:t>Know How to Use Your GitHub Account to Showcase Projects</a:t>
            </a:r>
            <a:endParaRPr sz="1600" dirty="0"/>
          </a:p>
        </p:txBody>
      </p:sp>
      <p:pic>
        <p:nvPicPr>
          <p:cNvPr id="19458" name="Picture 2" descr="I wonder what we will learn today - Futurama Fry | Make a Meme">
            <a:extLst>
              <a:ext uri="{FF2B5EF4-FFF2-40B4-BE49-F238E27FC236}">
                <a16:creationId xmlns:a16="http://schemas.microsoft.com/office/drawing/2014/main" id="{11EB82BE-FCAD-044A-95D4-E74D20461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795" y="2287133"/>
            <a:ext cx="2638205" cy="19740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Liftoff Project Timeline</a:t>
            </a:r>
            <a:endParaRPr/>
          </a:p>
        </p:txBody>
      </p:sp>
      <p:sp>
        <p:nvSpPr>
          <p:cNvPr id="145" name="Google Shape;145;p25"/>
          <p:cNvSpPr/>
          <p:nvPr/>
        </p:nvSpPr>
        <p:spPr>
          <a:xfrm rot="-656177">
            <a:off x="653913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5"/>
          <p:cNvSpPr/>
          <p:nvPr/>
        </p:nvSpPr>
        <p:spPr>
          <a:xfrm rot="656177" flipH="1">
            <a:off x="49036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25"/>
          <p:cNvGrpSpPr/>
          <p:nvPr/>
        </p:nvGrpSpPr>
        <p:grpSpPr>
          <a:xfrm>
            <a:off x="5416331" y="3445772"/>
            <a:ext cx="2180096" cy="1442644"/>
            <a:chOff x="5796625" y="2541798"/>
            <a:chExt cx="1712700" cy="1230715"/>
          </a:xfrm>
        </p:grpSpPr>
        <p:sp>
          <p:nvSpPr>
            <p:cNvPr id="148" name="Google Shape;148;p25"/>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5"/>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4</a:t>
              </a:r>
              <a:endParaRPr sz="800" b="1">
                <a:solidFill>
                  <a:srgbClr val="5E5E5E"/>
                </a:solidFill>
                <a:latin typeface="Roboto"/>
                <a:ea typeface="Roboto"/>
                <a:cs typeface="Roboto"/>
                <a:sym typeface="Roboto"/>
              </a:endParaRPr>
            </a:p>
          </p:txBody>
        </p:sp>
        <p:sp>
          <p:nvSpPr>
            <p:cNvPr id="150" name="Google Shape;150;p25"/>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1" name="Google Shape;151;p25"/>
            <p:cNvSpPr txBox="1"/>
            <p:nvPr/>
          </p:nvSpPr>
          <p:spPr>
            <a:xfrm>
              <a:off x="5840875" y="3106213"/>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5E5E5E"/>
                  </a:solidFill>
                  <a:latin typeface="Roboto"/>
                  <a:ea typeface="Roboto"/>
                  <a:cs typeface="Roboto"/>
                  <a:sym typeface="Roboto"/>
                </a:rPr>
                <a:t>Project Review 1</a:t>
              </a:r>
              <a:endParaRPr b="1" dirty="0">
                <a:solidFill>
                  <a:srgbClr val="5E5E5E"/>
                </a:solidFill>
              </a:endParaRPr>
            </a:p>
          </p:txBody>
        </p:sp>
        <p:sp>
          <p:nvSpPr>
            <p:cNvPr id="152" name="Google Shape;152;p25"/>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25"/>
          <p:cNvSpPr/>
          <p:nvPr/>
        </p:nvSpPr>
        <p:spPr>
          <a:xfrm rot="-656177">
            <a:off x="32729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25"/>
          <p:cNvGrpSpPr/>
          <p:nvPr/>
        </p:nvGrpSpPr>
        <p:grpSpPr>
          <a:xfrm>
            <a:off x="3821300" y="1920540"/>
            <a:ext cx="2180096" cy="1427128"/>
            <a:chOff x="4409300" y="1219942"/>
            <a:chExt cx="1712700" cy="1217479"/>
          </a:xfrm>
        </p:grpSpPr>
        <p:sp>
          <p:nvSpPr>
            <p:cNvPr id="155" name="Google Shape;155;p25"/>
            <p:cNvSpPr/>
            <p:nvPr/>
          </p:nvSpPr>
          <p:spPr>
            <a:xfrm rot="-1789476">
              <a:off x="5185416" y="2276970"/>
              <a:ext cx="160451" cy="160451"/>
            </a:xfrm>
            <a:prstGeom prst="ellipse">
              <a:avLst/>
            </a:prstGeom>
            <a:solidFill>
              <a:srgbClr val="FFFFFF"/>
            </a:solidFill>
            <a:ln w="38100" cap="flat" cmpd="sng">
              <a:solidFill>
                <a:schemeClr val="tx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dirty="0">
                  <a:solidFill>
                    <a:srgbClr val="5E5E5E"/>
                  </a:solidFill>
                  <a:latin typeface="Roboto"/>
                  <a:ea typeface="Roboto"/>
                  <a:cs typeface="Roboto"/>
                  <a:sym typeface="Roboto"/>
                </a:rPr>
                <a:t>Class 3</a:t>
              </a:r>
              <a:endParaRPr sz="800" b="1" dirty="0">
                <a:solidFill>
                  <a:srgbClr val="5E5E5E"/>
                </a:solidFill>
                <a:latin typeface="Roboto"/>
                <a:ea typeface="Roboto"/>
                <a:cs typeface="Roboto"/>
                <a:sym typeface="Roboto"/>
              </a:endParaRPr>
            </a:p>
          </p:txBody>
        </p:sp>
        <p:sp>
          <p:nvSpPr>
            <p:cNvPr id="157" name="Google Shape;157;p25"/>
            <p:cNvSpPr/>
            <p:nvPr/>
          </p:nvSpPr>
          <p:spPr>
            <a:xfrm>
              <a:off x="4409300" y="1219942"/>
              <a:ext cx="1712700" cy="703500"/>
            </a:xfrm>
            <a:prstGeom prst="roundRect">
              <a:avLst>
                <a:gd name="adj" fmla="val 4485"/>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8" name="Google Shape;158;p25"/>
            <p:cNvSpPr/>
            <p:nvPr/>
          </p:nvSpPr>
          <p:spPr>
            <a:xfrm rot="10800000">
              <a:off x="5220625" y="1919036"/>
              <a:ext cx="90000" cy="67500"/>
            </a:xfrm>
            <a:prstGeom prst="triangle">
              <a:avLst>
                <a:gd name="adj" fmla="val 50000"/>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chemeClr val="bg1"/>
                  </a:solidFill>
                  <a:latin typeface="Roboto"/>
                  <a:ea typeface="Roboto"/>
                  <a:cs typeface="Roboto"/>
                  <a:sym typeface="Roboto"/>
                </a:rPr>
                <a:t>Git, Licensing, &amp; Online Profiles</a:t>
              </a:r>
              <a:endParaRPr dirty="0">
                <a:solidFill>
                  <a:schemeClr val="bg1"/>
                </a:solidFill>
              </a:endParaRPr>
            </a:p>
          </p:txBody>
        </p:sp>
      </p:grpSp>
      <p:sp>
        <p:nvSpPr>
          <p:cNvPr id="160" name="Google Shape;160;p25"/>
          <p:cNvSpPr/>
          <p:nvPr/>
        </p:nvSpPr>
        <p:spPr>
          <a:xfrm rot="656177" flipH="1">
            <a:off x="16286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25"/>
          <p:cNvGrpSpPr/>
          <p:nvPr/>
        </p:nvGrpSpPr>
        <p:grpSpPr>
          <a:xfrm>
            <a:off x="2222021" y="3445772"/>
            <a:ext cx="2180096" cy="1442644"/>
            <a:chOff x="3021975" y="2541798"/>
            <a:chExt cx="1712700" cy="1230715"/>
          </a:xfrm>
        </p:grpSpPr>
        <p:sp>
          <p:nvSpPr>
            <p:cNvPr id="162" name="Google Shape;162;p25"/>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dirty="0">
                  <a:solidFill>
                    <a:srgbClr val="5E5E5E"/>
                  </a:solidFill>
                  <a:latin typeface="Roboto"/>
                  <a:ea typeface="Roboto"/>
                  <a:cs typeface="Roboto"/>
                  <a:sym typeface="Roboto"/>
                </a:rPr>
                <a:t>Class 2</a:t>
              </a:r>
              <a:endParaRPr sz="800" b="1" dirty="0">
                <a:solidFill>
                  <a:srgbClr val="5E5E5E"/>
                </a:solidFill>
                <a:latin typeface="Roboto"/>
                <a:ea typeface="Roboto"/>
                <a:cs typeface="Roboto"/>
                <a:sym typeface="Roboto"/>
              </a:endParaRPr>
            </a:p>
          </p:txBody>
        </p:sp>
        <p:sp>
          <p:nvSpPr>
            <p:cNvPr id="163" name="Google Shape;163;p25"/>
            <p:cNvSpPr/>
            <p:nvPr/>
          </p:nvSpPr>
          <p:spPr>
            <a:xfrm rot="-1789476">
              <a:off x="3798091" y="2571072"/>
              <a:ext cx="160451" cy="160451"/>
            </a:xfrm>
            <a:prstGeom prst="ellipse">
              <a:avLst/>
            </a:prstGeom>
            <a:solidFill>
              <a:srgbClr val="FFFFFF"/>
            </a:solidFill>
            <a:ln w="38100" cap="flat" cmpd="sng">
              <a:solidFill>
                <a:schemeClr val="tx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64" name="Google Shape;164;p25"/>
            <p:cNvSpPr/>
            <p:nvPr/>
          </p:nvSpPr>
          <p:spPr>
            <a:xfrm>
              <a:off x="3021975" y="3069013"/>
              <a:ext cx="1712700" cy="703500"/>
            </a:xfrm>
            <a:prstGeom prst="roundRect">
              <a:avLst>
                <a:gd name="adj" fmla="val 4485"/>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5" name="Google Shape;165;p25"/>
            <p:cNvSpPr txBox="1"/>
            <p:nvPr/>
          </p:nvSpPr>
          <p:spPr>
            <a:xfrm>
              <a:off x="3066225" y="3106213"/>
              <a:ext cx="1624200" cy="624600"/>
            </a:xfrm>
            <a:prstGeom prst="rect">
              <a:avLst/>
            </a:prstGeom>
            <a:solidFill>
              <a:schemeClr val="tx1">
                <a:lumMod val="75000"/>
              </a:schemeClr>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chemeClr val="bg1"/>
                  </a:solidFill>
                  <a:latin typeface="Roboto"/>
                  <a:ea typeface="Roboto"/>
                  <a:cs typeface="Roboto"/>
                  <a:sym typeface="Roboto"/>
                </a:rPr>
                <a:t>Wireframes</a:t>
              </a:r>
              <a:br>
                <a:rPr lang="en" dirty="0">
                  <a:solidFill>
                    <a:schemeClr val="bg1"/>
                  </a:solidFill>
                  <a:latin typeface="Roboto"/>
                  <a:ea typeface="Roboto"/>
                  <a:cs typeface="Roboto"/>
                  <a:sym typeface="Roboto"/>
                </a:rPr>
              </a:br>
              <a:r>
                <a:rPr lang="en" dirty="0">
                  <a:solidFill>
                    <a:schemeClr val="bg1"/>
                  </a:solidFill>
                  <a:latin typeface="Roboto"/>
                  <a:ea typeface="Roboto"/>
                  <a:cs typeface="Roboto"/>
                  <a:sym typeface="Roboto"/>
                </a:rPr>
                <a:t>&amp; Project Outline (MVP)</a:t>
              </a:r>
              <a:endParaRPr dirty="0">
                <a:solidFill>
                  <a:schemeClr val="bg1"/>
                </a:solidFill>
              </a:endParaRPr>
            </a:p>
          </p:txBody>
        </p:sp>
        <p:sp>
          <p:nvSpPr>
            <p:cNvPr id="166" name="Google Shape;166;p25"/>
            <p:cNvSpPr/>
            <p:nvPr/>
          </p:nvSpPr>
          <p:spPr>
            <a:xfrm>
              <a:off x="3833325" y="3004364"/>
              <a:ext cx="90000" cy="67500"/>
            </a:xfrm>
            <a:prstGeom prst="triangle">
              <a:avLst>
                <a:gd name="adj" fmla="val 50000"/>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5"/>
          <p:cNvGrpSpPr/>
          <p:nvPr/>
        </p:nvGrpSpPr>
        <p:grpSpPr>
          <a:xfrm>
            <a:off x="584043" y="1920540"/>
            <a:ext cx="2180096" cy="1461444"/>
            <a:chOff x="1637475" y="1219942"/>
            <a:chExt cx="1712700" cy="1246754"/>
          </a:xfrm>
        </p:grpSpPr>
        <p:sp>
          <p:nvSpPr>
            <p:cNvPr id="168" name="Google Shape;168;p25"/>
            <p:cNvSpPr/>
            <p:nvPr/>
          </p:nvSpPr>
          <p:spPr>
            <a:xfrm>
              <a:off x="1637475" y="1219942"/>
              <a:ext cx="1712700" cy="703500"/>
            </a:xfrm>
            <a:prstGeom prst="roundRect">
              <a:avLst>
                <a:gd name="adj" fmla="val 4485"/>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9" name="Google Shape;169;p25"/>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1</a:t>
              </a:r>
              <a:endParaRPr sz="800" b="1">
                <a:solidFill>
                  <a:srgbClr val="0C58D3"/>
                </a:solidFill>
                <a:latin typeface="Roboto"/>
                <a:ea typeface="Roboto"/>
                <a:cs typeface="Roboto"/>
                <a:sym typeface="Roboto"/>
              </a:endParaRPr>
            </a:p>
          </p:txBody>
        </p:sp>
        <p:sp>
          <p:nvSpPr>
            <p:cNvPr id="170" name="Google Shape;170;p25"/>
            <p:cNvSpPr/>
            <p:nvPr/>
          </p:nvSpPr>
          <p:spPr>
            <a:xfrm rot="10800000">
              <a:off x="2448800" y="1919036"/>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dirty="0">
                  <a:solidFill>
                    <a:srgbClr val="FFFFFF"/>
                  </a:solidFill>
                  <a:latin typeface="Roboto"/>
                  <a:ea typeface="Roboto"/>
                  <a:cs typeface="Roboto"/>
                  <a:sym typeface="Roboto"/>
                </a:rPr>
                <a:t>User Stories</a:t>
              </a:r>
              <a:br>
                <a:rPr lang="en" sz="1800" dirty="0">
                  <a:solidFill>
                    <a:srgbClr val="FFFFFF"/>
                  </a:solidFill>
                  <a:latin typeface="Roboto"/>
                  <a:ea typeface="Roboto"/>
                  <a:cs typeface="Roboto"/>
                  <a:sym typeface="Roboto"/>
                </a:rPr>
              </a:br>
              <a:r>
                <a:rPr lang="en" sz="1800" dirty="0">
                  <a:solidFill>
                    <a:srgbClr val="FFFFFF"/>
                  </a:solidFill>
                  <a:latin typeface="Roboto"/>
                  <a:ea typeface="Roboto"/>
                  <a:cs typeface="Roboto"/>
                  <a:sym typeface="Roboto"/>
                </a:rPr>
                <a:t>&amp; Trello</a:t>
              </a:r>
              <a:endParaRPr sz="1800" dirty="0">
                <a:solidFill>
                  <a:srgbClr val="FFFFFF"/>
                </a:solidFill>
              </a:endParaRPr>
            </a:p>
          </p:txBody>
        </p:sp>
        <p:sp>
          <p:nvSpPr>
            <p:cNvPr id="172" name="Google Shape;172;p25"/>
            <p:cNvSpPr/>
            <p:nvPr/>
          </p:nvSpPr>
          <p:spPr>
            <a:xfrm rot="-1789476">
              <a:off x="2410765"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460950" y="2065350"/>
            <a:ext cx="2697117"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Git Demo</a:t>
            </a:r>
            <a:endParaRPr dirty="0"/>
          </a:p>
        </p:txBody>
      </p:sp>
      <p:sp>
        <p:nvSpPr>
          <p:cNvPr id="3" name="Google Shape;232;p34">
            <a:extLst>
              <a:ext uri="{FF2B5EF4-FFF2-40B4-BE49-F238E27FC236}">
                <a16:creationId xmlns:a16="http://schemas.microsoft.com/office/drawing/2014/main" id="{648A40C5-E930-6D49-AD8D-32174970C21F}"/>
              </a:ext>
            </a:extLst>
          </p:cNvPr>
          <p:cNvSpPr txBox="1">
            <a:spLocks/>
          </p:cNvSpPr>
          <p:nvPr/>
        </p:nvSpPr>
        <p:spPr>
          <a:xfrm>
            <a:off x="2786923" y="2081767"/>
            <a:ext cx="2697117" cy="101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r>
              <a:rPr lang="en-US" dirty="0"/>
              <a:t>……….</a:t>
            </a:r>
          </a:p>
        </p:txBody>
      </p:sp>
      <p:sp>
        <p:nvSpPr>
          <p:cNvPr id="5" name="Google Shape;232;p34">
            <a:extLst>
              <a:ext uri="{FF2B5EF4-FFF2-40B4-BE49-F238E27FC236}">
                <a16:creationId xmlns:a16="http://schemas.microsoft.com/office/drawing/2014/main" id="{FF8FECA4-7BEA-B247-9581-171A59FEE3A6}"/>
              </a:ext>
            </a:extLst>
          </p:cNvPr>
          <p:cNvSpPr txBox="1">
            <a:spLocks/>
          </p:cNvSpPr>
          <p:nvPr/>
        </p:nvSpPr>
        <p:spPr>
          <a:xfrm>
            <a:off x="4135482" y="2081767"/>
            <a:ext cx="2697117" cy="101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r>
              <a:rPr lang="en-US" dirty="0"/>
              <a:t>AGAIN?!</a:t>
            </a:r>
          </a:p>
        </p:txBody>
      </p:sp>
      <p:pic>
        <p:nvPicPr>
          <p:cNvPr id="1026" name="Picture 2" descr="Confused GIFs | Tenor">
            <a:extLst>
              <a:ext uri="{FF2B5EF4-FFF2-40B4-BE49-F238E27FC236}">
                <a16:creationId xmlns:a16="http://schemas.microsoft.com/office/drawing/2014/main" id="{45F9A57F-A44E-204F-AEC8-3C849D9B9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693" y="135467"/>
            <a:ext cx="2376639" cy="260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sible Confusion | Know Your Meme">
            <a:extLst>
              <a:ext uri="{FF2B5EF4-FFF2-40B4-BE49-F238E27FC236}">
                <a16:creationId xmlns:a16="http://schemas.microsoft.com/office/drawing/2014/main" id="{B8C16423-2BA8-DB4A-9091-4F0F41FC0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35" y="216985"/>
            <a:ext cx="3313065" cy="18647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fused&amp;quot; Meme Templates - Imgflip">
            <a:extLst>
              <a:ext uri="{FF2B5EF4-FFF2-40B4-BE49-F238E27FC236}">
                <a16:creationId xmlns:a16="http://schemas.microsoft.com/office/drawing/2014/main" id="{FF2BB3B3-58BB-A449-8689-5686F36FD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9972" y="2738967"/>
            <a:ext cx="2298733" cy="24045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nfusion Confused Look GIF - Confusion Confused Look Questions - Discover  &amp;amp; Share GIFs">
            <a:extLst>
              <a:ext uri="{FF2B5EF4-FFF2-40B4-BE49-F238E27FC236}">
                <a16:creationId xmlns:a16="http://schemas.microsoft.com/office/drawing/2014/main" id="{F46394A0-01B6-C244-9370-8EFAC8F94E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49" y="2893509"/>
            <a:ext cx="2258484" cy="2258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93D6CB-BE9C-A14C-83F4-BE624E2EEBED}"/>
              </a:ext>
            </a:extLst>
          </p:cNvPr>
          <p:cNvSpPr txBox="1"/>
          <p:nvPr/>
        </p:nvSpPr>
        <p:spPr>
          <a:xfrm>
            <a:off x="3059599" y="2787649"/>
            <a:ext cx="3612333" cy="492443"/>
          </a:xfrm>
          <a:prstGeom prst="rect">
            <a:avLst/>
          </a:prstGeom>
          <a:noFill/>
        </p:spPr>
        <p:txBody>
          <a:bodyPr wrap="square" rtlCol="0">
            <a:spAutoFit/>
          </a:bodyPr>
          <a:lstStyle/>
          <a:p>
            <a:r>
              <a:rPr lang="en-US" sz="2600" dirty="0">
                <a:solidFill>
                  <a:schemeClr val="bg1"/>
                </a:solidFill>
              </a:rPr>
              <a:t>* But better this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Software Licensing</a:t>
            </a:r>
            <a:endParaRPr dirty="0"/>
          </a:p>
        </p:txBody>
      </p:sp>
      <p:pic>
        <p:nvPicPr>
          <p:cNvPr id="4" name="Google Shape;227;p33">
            <a:extLst>
              <a:ext uri="{FF2B5EF4-FFF2-40B4-BE49-F238E27FC236}">
                <a16:creationId xmlns:a16="http://schemas.microsoft.com/office/drawing/2014/main" id="{3FBE8CCC-2E1F-F44E-AD2E-CE1F44B76594}"/>
              </a:ext>
            </a:extLst>
          </p:cNvPr>
          <p:cNvPicPr preferRelativeResize="0"/>
          <p:nvPr/>
        </p:nvPicPr>
        <p:blipFill>
          <a:blip r:embed="rId3">
            <a:alphaModFix/>
          </a:blip>
          <a:stretch>
            <a:fillRect/>
          </a:stretch>
        </p:blipFill>
        <p:spPr>
          <a:xfrm>
            <a:off x="6196278" y="905613"/>
            <a:ext cx="2486772" cy="3332274"/>
          </a:xfrm>
          <a:prstGeom prst="rect">
            <a:avLst/>
          </a:prstGeom>
          <a:noFill/>
          <a:ln>
            <a:noFill/>
          </a:ln>
        </p:spPr>
      </p:pic>
    </p:spTree>
    <p:extLst>
      <p:ext uri="{BB962C8B-B14F-4D97-AF65-F5344CB8AC3E}">
        <p14:creationId xmlns:p14="http://schemas.microsoft.com/office/powerpoint/2010/main" val="1365543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Licensing</a:t>
            </a:r>
            <a:endParaRPr dirty="0"/>
          </a:p>
        </p:txBody>
      </p:sp>
      <p:sp>
        <p:nvSpPr>
          <p:cNvPr id="219" name="Google Shape;219;p3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u="sng" dirty="0">
                <a:solidFill>
                  <a:schemeClr val="accent5"/>
                </a:solidFill>
                <a:hlinkClick r:id="rId3"/>
              </a:rPr>
              <a:t>https://choosealicense.com/</a:t>
            </a:r>
            <a:endParaRPr dirty="0"/>
          </a:p>
          <a:p>
            <a:pPr marL="457200" lvl="0" indent="-342900" algn="l" rtl="0">
              <a:spcBef>
                <a:spcPts val="0"/>
              </a:spcBef>
              <a:spcAft>
                <a:spcPts val="0"/>
              </a:spcAft>
              <a:buSzPts val="1800"/>
              <a:buChar char="●"/>
            </a:pPr>
            <a:r>
              <a:rPr lang="en" dirty="0"/>
              <a:t>Common Questions</a:t>
            </a:r>
            <a:endParaRPr dirty="0"/>
          </a:p>
          <a:p>
            <a:pPr marL="914400" lvl="1" indent="-317500" algn="l" rtl="0">
              <a:spcBef>
                <a:spcPts val="0"/>
              </a:spcBef>
              <a:spcAft>
                <a:spcPts val="0"/>
              </a:spcAft>
              <a:buSzPts val="1400"/>
              <a:buChar char="○"/>
            </a:pPr>
            <a:r>
              <a:rPr lang="en" dirty="0"/>
              <a:t>Should I include a license?</a:t>
            </a:r>
            <a:endParaRPr dirty="0"/>
          </a:p>
          <a:p>
            <a:pPr marL="914400" lvl="1" indent="-317500" algn="l" rtl="0">
              <a:spcBef>
                <a:spcPts val="0"/>
              </a:spcBef>
              <a:spcAft>
                <a:spcPts val="0"/>
              </a:spcAft>
              <a:buSzPts val="1400"/>
              <a:buChar char="○"/>
            </a:pPr>
            <a:r>
              <a:rPr lang="en" dirty="0"/>
              <a:t>What license should I choose?</a:t>
            </a:r>
            <a:endParaRPr dirty="0"/>
          </a:p>
          <a:p>
            <a:pPr marL="914400" lvl="1" indent="-317500" algn="l" rtl="0">
              <a:spcBef>
                <a:spcPts val="0"/>
              </a:spcBef>
              <a:spcAft>
                <a:spcPts val="0"/>
              </a:spcAft>
              <a:buSzPts val="1400"/>
              <a:buChar char="○"/>
            </a:pPr>
            <a:r>
              <a:rPr lang="en" dirty="0"/>
              <a:t>What If I don’t include a license?</a:t>
            </a:r>
            <a:endParaRPr dirty="0"/>
          </a:p>
          <a:p>
            <a:pPr marL="914400" lvl="1" indent="-317500" algn="l" rtl="0">
              <a:spcBef>
                <a:spcPts val="0"/>
              </a:spcBef>
              <a:spcAft>
                <a:spcPts val="0"/>
              </a:spcAft>
              <a:buSzPts val="1400"/>
              <a:buChar char="○"/>
            </a:pPr>
            <a:r>
              <a:rPr lang="en" dirty="0"/>
              <a:t>What about code I copy/paste from Stack Overflow?</a:t>
            </a:r>
          </a:p>
          <a:p>
            <a:pPr lvl="2">
              <a:spcBef>
                <a:spcPts val="0"/>
              </a:spcBef>
              <a:buChar char="○"/>
            </a:pPr>
            <a:r>
              <a:rPr lang="en-US" dirty="0">
                <a:hlinkClick r:id="rId4"/>
              </a:rPr>
              <a:t>https://stackoverflow.com/help/licensing</a:t>
            </a:r>
            <a:r>
              <a:rPr lang="en-US" dirty="0"/>
              <a:t> </a:t>
            </a:r>
            <a:endParaRPr dirty="0"/>
          </a:p>
          <a:p>
            <a:pPr marL="914400" lvl="1" indent="-317500" algn="l" rtl="0">
              <a:spcBef>
                <a:spcPts val="0"/>
              </a:spcBef>
              <a:spcAft>
                <a:spcPts val="0"/>
              </a:spcAft>
              <a:buSzPts val="1400"/>
              <a:buChar char="○"/>
            </a:pPr>
            <a:r>
              <a:rPr lang="en" dirty="0"/>
              <a:t>Even loops or common patterns?</a:t>
            </a:r>
            <a:endParaRPr dirty="0"/>
          </a:p>
        </p:txBody>
      </p:sp>
      <p:pic>
        <p:nvPicPr>
          <p:cNvPr id="220" name="Google Shape;220;p32"/>
          <p:cNvPicPr preferRelativeResize="0"/>
          <p:nvPr/>
        </p:nvPicPr>
        <p:blipFill>
          <a:blip r:embed="rId5">
            <a:alphaModFix/>
          </a:blip>
          <a:stretch>
            <a:fillRect/>
          </a:stretch>
        </p:blipFill>
        <p:spPr>
          <a:xfrm>
            <a:off x="5822575" y="1775547"/>
            <a:ext cx="2871425" cy="2997250"/>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19191</TotalTime>
  <Words>2802</Words>
  <Application>Microsoft Macintosh PowerPoint</Application>
  <PresentationFormat>On-screen Show (16:9)</PresentationFormat>
  <Paragraphs>265</Paragraphs>
  <Slides>32</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Roboto</vt:lpstr>
      <vt:lpstr>Material</vt:lpstr>
      <vt:lpstr>LaunchCode Liftoff</vt:lpstr>
      <vt:lpstr>PowerPoint Presentation</vt:lpstr>
      <vt:lpstr>Agenda</vt:lpstr>
      <vt:lpstr>Coding challenge</vt:lpstr>
      <vt:lpstr>Objectives</vt:lpstr>
      <vt:lpstr>Liftoff Project Timeline</vt:lpstr>
      <vt:lpstr>Git Demo</vt:lpstr>
      <vt:lpstr>Software Licensing</vt:lpstr>
      <vt:lpstr>Licensing</vt:lpstr>
      <vt:lpstr>Software Licensing – The What</vt:lpstr>
      <vt:lpstr>Software Licensing – The Why</vt:lpstr>
      <vt:lpstr>Software Licensing – General Types</vt:lpstr>
      <vt:lpstr>Software Licensing – Types</vt:lpstr>
      <vt:lpstr>Software Licensing – Types Cont`d</vt:lpstr>
      <vt:lpstr>Software Licensing</vt:lpstr>
      <vt:lpstr>Your Property Rights and You!</vt:lpstr>
      <vt:lpstr>Resume</vt:lpstr>
      <vt:lpstr>Resumes</vt:lpstr>
      <vt:lpstr>Resume</vt:lpstr>
      <vt:lpstr>Resume Continued – Bullet points</vt:lpstr>
      <vt:lpstr>Resume Continued – Bullet points Examples</vt:lpstr>
      <vt:lpstr>Resume Continued - Feedback</vt:lpstr>
      <vt:lpstr>Resume Stats</vt:lpstr>
      <vt:lpstr>Online profiles</vt:lpstr>
      <vt:lpstr>LinkedIn</vt:lpstr>
      <vt:lpstr>GitHub Profile</vt:lpstr>
      <vt:lpstr>GitHub Projects</vt:lpstr>
      <vt:lpstr>Online Communities</vt:lpstr>
      <vt:lpstr>Project Planning</vt:lpstr>
      <vt:lpstr>Assignment: Project Planning</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LaunchCode Liftoff</dc:title>
  <cp:lastModifiedBy>KEvin Beashore</cp:lastModifiedBy>
  <cp:revision>37</cp:revision>
  <dcterms:modified xsi:type="dcterms:W3CDTF">2021-12-17T01:47:41Z</dcterms:modified>
</cp:coreProperties>
</file>